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59" r:id="rId3"/>
    <p:sldId id="258" r:id="rId4"/>
    <p:sldId id="260" r:id="rId5"/>
    <p:sldId id="261" r:id="rId6"/>
    <p:sldId id="262" r:id="rId7"/>
    <p:sldId id="264" r:id="rId8"/>
    <p:sldId id="263"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396" autoAdjust="0"/>
  </p:normalViewPr>
  <p:slideViewPr>
    <p:cSldViewPr snapToGrid="0">
      <p:cViewPr varScale="1">
        <p:scale>
          <a:sx n="74" d="100"/>
          <a:sy n="74" d="100"/>
        </p:scale>
        <p:origin x="136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8DDDA0-6774-4425-81EB-62D76A6330FA}" type="datetimeFigureOut">
              <a:rPr lang="zh-CN" altLang="en-US" smtClean="0"/>
              <a:t>2024/5/31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4E50C7-187A-430F-BD89-FF6EC46823D1}" type="slidenum">
              <a:rPr lang="zh-CN" altLang="en-US" smtClean="0"/>
              <a:t>‹#›</a:t>
            </a:fld>
            <a:endParaRPr lang="zh-CN" altLang="en-US"/>
          </a:p>
        </p:txBody>
      </p:sp>
    </p:spTree>
    <p:extLst>
      <p:ext uri="{BB962C8B-B14F-4D97-AF65-F5344CB8AC3E}">
        <p14:creationId xmlns:p14="http://schemas.microsoft.com/office/powerpoint/2010/main" val="4152164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34E50C7-187A-430F-BD89-FF6EC46823D1}" type="slidenum">
              <a:rPr lang="zh-CN" altLang="en-US" smtClean="0"/>
              <a:t>1</a:t>
            </a:fld>
            <a:endParaRPr lang="zh-CN" altLang="en-US"/>
          </a:p>
        </p:txBody>
      </p:sp>
    </p:spTree>
    <p:extLst>
      <p:ext uri="{BB962C8B-B14F-4D97-AF65-F5344CB8AC3E}">
        <p14:creationId xmlns:p14="http://schemas.microsoft.com/office/powerpoint/2010/main" val="3534480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34E50C7-187A-430F-BD89-FF6EC46823D1}" type="slidenum">
              <a:rPr lang="zh-CN" altLang="en-US" smtClean="0"/>
              <a:t>18</a:t>
            </a:fld>
            <a:endParaRPr lang="zh-CN" altLang="en-US"/>
          </a:p>
        </p:txBody>
      </p:sp>
    </p:spTree>
    <p:extLst>
      <p:ext uri="{BB962C8B-B14F-4D97-AF65-F5344CB8AC3E}">
        <p14:creationId xmlns:p14="http://schemas.microsoft.com/office/powerpoint/2010/main" val="1988703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34E50C7-187A-430F-BD89-FF6EC46823D1}" type="slidenum">
              <a:rPr lang="zh-CN" altLang="en-US" smtClean="0"/>
              <a:t>19</a:t>
            </a:fld>
            <a:endParaRPr lang="zh-CN" altLang="en-US"/>
          </a:p>
        </p:txBody>
      </p:sp>
    </p:spTree>
    <p:extLst>
      <p:ext uri="{BB962C8B-B14F-4D97-AF65-F5344CB8AC3E}">
        <p14:creationId xmlns:p14="http://schemas.microsoft.com/office/powerpoint/2010/main" val="3786182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34E50C7-187A-430F-BD89-FF6EC46823D1}" type="slidenum">
              <a:rPr lang="zh-CN" altLang="en-US" smtClean="0"/>
              <a:t>20</a:t>
            </a:fld>
            <a:endParaRPr lang="zh-CN" altLang="en-US"/>
          </a:p>
        </p:txBody>
      </p:sp>
    </p:spTree>
    <p:extLst>
      <p:ext uri="{BB962C8B-B14F-4D97-AF65-F5344CB8AC3E}">
        <p14:creationId xmlns:p14="http://schemas.microsoft.com/office/powerpoint/2010/main" val="569417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34E50C7-187A-430F-BD89-FF6EC46823D1}" type="slidenum">
              <a:rPr lang="zh-CN" altLang="en-US" smtClean="0"/>
              <a:t>21</a:t>
            </a:fld>
            <a:endParaRPr lang="zh-CN" altLang="en-US"/>
          </a:p>
        </p:txBody>
      </p:sp>
    </p:spTree>
    <p:extLst>
      <p:ext uri="{BB962C8B-B14F-4D97-AF65-F5344CB8AC3E}">
        <p14:creationId xmlns:p14="http://schemas.microsoft.com/office/powerpoint/2010/main" val="1753614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34E50C7-187A-430F-BD89-FF6EC46823D1}" type="slidenum">
              <a:rPr lang="zh-CN" altLang="en-US" smtClean="0"/>
              <a:t>22</a:t>
            </a:fld>
            <a:endParaRPr lang="zh-CN" altLang="en-US"/>
          </a:p>
        </p:txBody>
      </p:sp>
    </p:spTree>
    <p:extLst>
      <p:ext uri="{BB962C8B-B14F-4D97-AF65-F5344CB8AC3E}">
        <p14:creationId xmlns:p14="http://schemas.microsoft.com/office/powerpoint/2010/main" val="39935882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34E50C7-187A-430F-BD89-FF6EC46823D1}" type="slidenum">
              <a:rPr lang="zh-CN" altLang="en-US" smtClean="0"/>
              <a:t>23</a:t>
            </a:fld>
            <a:endParaRPr lang="zh-CN" altLang="en-US"/>
          </a:p>
        </p:txBody>
      </p:sp>
    </p:spTree>
    <p:extLst>
      <p:ext uri="{BB962C8B-B14F-4D97-AF65-F5344CB8AC3E}">
        <p14:creationId xmlns:p14="http://schemas.microsoft.com/office/powerpoint/2010/main" val="287124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特征选择融合方法通过一些准则选择多模态判别性特征用于视觉跟踪。 一方面避免了数据噪声干扰</a:t>
            </a:r>
            <a:r>
              <a:rPr lang="en-US" altLang="zh-CN"/>
              <a:t>,</a:t>
            </a:r>
            <a:r>
              <a:rPr lang="zh-CN" altLang="en-US"/>
              <a:t>有利于提高跟踪性能</a:t>
            </a:r>
            <a:r>
              <a:rPr lang="en-US" altLang="zh-CN"/>
              <a:t>;</a:t>
            </a:r>
            <a:r>
              <a:rPr lang="zh-CN" altLang="en-US"/>
              <a:t>另一方面消除了数据冗余</a:t>
            </a:r>
            <a:r>
              <a:rPr lang="en-US" altLang="zh-CN"/>
              <a:t>,</a:t>
            </a:r>
            <a:r>
              <a:rPr lang="zh-CN" altLang="en-US"/>
              <a:t>有利于提高跟踪效率。</a:t>
            </a:r>
          </a:p>
        </p:txBody>
      </p:sp>
      <p:sp>
        <p:nvSpPr>
          <p:cNvPr id="4" name="灯片编号占位符 3"/>
          <p:cNvSpPr>
            <a:spLocks noGrp="1"/>
          </p:cNvSpPr>
          <p:nvPr>
            <p:ph type="sldNum" sz="quarter" idx="5"/>
          </p:nvPr>
        </p:nvSpPr>
        <p:spPr/>
        <p:txBody>
          <a:bodyPr/>
          <a:lstStyle/>
          <a:p>
            <a:fld id="{B34E50C7-187A-430F-BD89-FF6EC46823D1}" type="slidenum">
              <a:rPr lang="zh-CN" altLang="en-US" smtClean="0"/>
              <a:t>10</a:t>
            </a:fld>
            <a:endParaRPr lang="zh-CN" altLang="en-US"/>
          </a:p>
        </p:txBody>
      </p:sp>
    </p:spTree>
    <p:extLst>
      <p:ext uri="{BB962C8B-B14F-4D97-AF65-F5344CB8AC3E}">
        <p14:creationId xmlns:p14="http://schemas.microsoft.com/office/powerpoint/2010/main" val="3177821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特征选择融合方法通过一些准则选择多模态判别性特征用于视觉跟踪。 一方面避免了数据噪声干扰</a:t>
            </a:r>
            <a:r>
              <a:rPr lang="en-US" altLang="zh-CN"/>
              <a:t>,</a:t>
            </a:r>
            <a:r>
              <a:rPr lang="zh-CN" altLang="en-US"/>
              <a:t>有利于提高跟踪性能</a:t>
            </a:r>
            <a:r>
              <a:rPr lang="en-US" altLang="zh-CN"/>
              <a:t>;</a:t>
            </a:r>
            <a:r>
              <a:rPr lang="zh-CN" altLang="en-US"/>
              <a:t>另一方面消除了数据冗余</a:t>
            </a:r>
            <a:r>
              <a:rPr lang="en-US" altLang="zh-CN"/>
              <a:t>,</a:t>
            </a:r>
            <a:r>
              <a:rPr lang="zh-CN" altLang="en-US"/>
              <a:t>有利于提高跟踪效率。</a:t>
            </a:r>
          </a:p>
        </p:txBody>
      </p:sp>
      <p:sp>
        <p:nvSpPr>
          <p:cNvPr id="4" name="灯片编号占位符 3"/>
          <p:cNvSpPr>
            <a:spLocks noGrp="1"/>
          </p:cNvSpPr>
          <p:nvPr>
            <p:ph type="sldNum" sz="quarter" idx="5"/>
          </p:nvPr>
        </p:nvSpPr>
        <p:spPr/>
        <p:txBody>
          <a:bodyPr/>
          <a:lstStyle/>
          <a:p>
            <a:fld id="{B34E50C7-187A-430F-BD89-FF6EC46823D1}" type="slidenum">
              <a:rPr lang="zh-CN" altLang="en-US" smtClean="0"/>
              <a:t>11</a:t>
            </a:fld>
            <a:endParaRPr lang="zh-CN" altLang="en-US"/>
          </a:p>
        </p:txBody>
      </p:sp>
    </p:spTree>
    <p:extLst>
      <p:ext uri="{BB962C8B-B14F-4D97-AF65-F5344CB8AC3E}">
        <p14:creationId xmlns:p14="http://schemas.microsoft.com/office/powerpoint/2010/main" val="1724130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特征选择融合方法通过一些准则选择多模态判别性特征用于视觉跟踪。 一方面避免了数据噪声干扰</a:t>
            </a:r>
            <a:r>
              <a:rPr lang="en-US" altLang="zh-CN"/>
              <a:t>,</a:t>
            </a:r>
            <a:r>
              <a:rPr lang="zh-CN" altLang="en-US"/>
              <a:t>有利于提高跟踪性能</a:t>
            </a:r>
            <a:r>
              <a:rPr lang="en-US" altLang="zh-CN"/>
              <a:t>;</a:t>
            </a:r>
            <a:r>
              <a:rPr lang="zh-CN" altLang="en-US"/>
              <a:t>另一方面消除了数据冗余</a:t>
            </a:r>
            <a:r>
              <a:rPr lang="en-US" altLang="zh-CN"/>
              <a:t>,</a:t>
            </a:r>
            <a:r>
              <a:rPr lang="zh-CN" altLang="en-US"/>
              <a:t>有利于提高跟踪效率。</a:t>
            </a:r>
          </a:p>
        </p:txBody>
      </p:sp>
      <p:sp>
        <p:nvSpPr>
          <p:cNvPr id="4" name="灯片编号占位符 3"/>
          <p:cNvSpPr>
            <a:spLocks noGrp="1"/>
          </p:cNvSpPr>
          <p:nvPr>
            <p:ph type="sldNum" sz="quarter" idx="5"/>
          </p:nvPr>
        </p:nvSpPr>
        <p:spPr/>
        <p:txBody>
          <a:bodyPr/>
          <a:lstStyle/>
          <a:p>
            <a:fld id="{B34E50C7-187A-430F-BD89-FF6EC46823D1}" type="slidenum">
              <a:rPr lang="zh-CN" altLang="en-US" smtClean="0"/>
              <a:t>12</a:t>
            </a:fld>
            <a:endParaRPr lang="zh-CN" altLang="en-US"/>
          </a:p>
        </p:txBody>
      </p:sp>
    </p:spTree>
    <p:extLst>
      <p:ext uri="{BB962C8B-B14F-4D97-AF65-F5344CB8AC3E}">
        <p14:creationId xmlns:p14="http://schemas.microsoft.com/office/powerpoint/2010/main" val="3772975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34E50C7-187A-430F-BD89-FF6EC46823D1}" type="slidenum">
              <a:rPr lang="zh-CN" altLang="en-US" smtClean="0"/>
              <a:t>13</a:t>
            </a:fld>
            <a:endParaRPr lang="zh-CN" altLang="en-US"/>
          </a:p>
        </p:txBody>
      </p:sp>
    </p:spTree>
    <p:extLst>
      <p:ext uri="{BB962C8B-B14F-4D97-AF65-F5344CB8AC3E}">
        <p14:creationId xmlns:p14="http://schemas.microsoft.com/office/powerpoint/2010/main" val="1869444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利用一个模态的判别性信息增强另外一个模态的特征</a:t>
            </a:r>
            <a:r>
              <a:rPr lang="en-US" altLang="zh-CN"/>
              <a:t>,</a:t>
            </a:r>
            <a:r>
              <a:rPr lang="zh-CN" altLang="en-US"/>
              <a:t>同时会抑制该模态的数据噪声。</a:t>
            </a:r>
          </a:p>
        </p:txBody>
      </p:sp>
      <p:sp>
        <p:nvSpPr>
          <p:cNvPr id="4" name="灯片编号占位符 3"/>
          <p:cNvSpPr>
            <a:spLocks noGrp="1"/>
          </p:cNvSpPr>
          <p:nvPr>
            <p:ph type="sldNum" sz="quarter" idx="5"/>
          </p:nvPr>
        </p:nvSpPr>
        <p:spPr/>
        <p:txBody>
          <a:bodyPr/>
          <a:lstStyle/>
          <a:p>
            <a:fld id="{B34E50C7-187A-430F-BD89-FF6EC46823D1}" type="slidenum">
              <a:rPr lang="zh-CN" altLang="en-US" smtClean="0"/>
              <a:t>14</a:t>
            </a:fld>
            <a:endParaRPr lang="zh-CN" altLang="en-US"/>
          </a:p>
        </p:txBody>
      </p:sp>
    </p:spTree>
    <p:extLst>
      <p:ext uri="{BB962C8B-B14F-4D97-AF65-F5344CB8AC3E}">
        <p14:creationId xmlns:p14="http://schemas.microsoft.com/office/powerpoint/2010/main" val="3784306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a:p>
            <a:endParaRPr lang="en-US" altLang="zh-CN"/>
          </a:p>
          <a:p>
            <a:r>
              <a:rPr lang="en-US" altLang="zh-CN"/>
              <a:t>TRE</a:t>
            </a:r>
            <a:r>
              <a:rPr lang="zh-CN" altLang="en-US"/>
              <a:t>（</a:t>
            </a:r>
            <a:r>
              <a:rPr lang="en-US" altLang="zh-CN"/>
              <a:t>Temporal Robustness Evaluation</a:t>
            </a:r>
            <a:r>
              <a:rPr lang="zh-CN" altLang="en-US"/>
              <a:t>）来源</a:t>
            </a:r>
            <a:r>
              <a:rPr lang="en-US" altLang="zh-CN"/>
              <a:t>——OTB</a:t>
            </a:r>
            <a:r>
              <a:rPr lang="zh-CN" altLang="en-US"/>
              <a:t>评估指标： 精确度（</a:t>
            </a:r>
            <a:r>
              <a:rPr lang="en-US" altLang="zh-CN"/>
              <a:t>Precision</a:t>
            </a:r>
            <a:r>
              <a:rPr lang="zh-CN" altLang="en-US"/>
              <a:t>）、成功率（</a:t>
            </a:r>
            <a:r>
              <a:rPr lang="en-US" altLang="zh-CN"/>
              <a:t>Success Rate</a:t>
            </a:r>
            <a:r>
              <a:rPr lang="zh-CN" altLang="en-US"/>
              <a:t>）评估算法： 从时间上</a:t>
            </a:r>
            <a:r>
              <a:rPr lang="en-US" altLang="zh-CN"/>
              <a:t>(</a:t>
            </a:r>
            <a:r>
              <a:rPr lang="zh-CN" altLang="en-US"/>
              <a:t>即从不同帧开始</a:t>
            </a:r>
            <a:r>
              <a:rPr lang="en-US" altLang="zh-CN"/>
              <a:t>)</a:t>
            </a:r>
            <a:r>
              <a:rPr lang="zh-CN" altLang="en-US"/>
              <a:t>将序列划分为</a:t>
            </a:r>
            <a:r>
              <a:rPr lang="en-US" altLang="zh-CN"/>
              <a:t>20</a:t>
            </a:r>
            <a:r>
              <a:rPr lang="zh-CN" altLang="en-US"/>
              <a:t>段，在每个分段上评估跟踪器，分析跟踪器对初始化的鲁棒性。出发点： 如果序列的早期部分更为重要，因为一次跟踪失败后的帧结果没有提供信息，</a:t>
            </a:r>
            <a:r>
              <a:rPr lang="en-US" altLang="zh-CN"/>
              <a:t>TRE</a:t>
            </a:r>
            <a:r>
              <a:rPr lang="zh-CN" altLang="en-US"/>
              <a:t>解决了这个问题。</a:t>
            </a:r>
            <a:endParaRPr lang="en-US" altLang="zh-CN"/>
          </a:p>
          <a:p>
            <a:endParaRPr lang="en-US" altLang="zh-CN"/>
          </a:p>
          <a:p>
            <a:endParaRPr lang="en-US" altLang="zh-CN"/>
          </a:p>
          <a:p>
            <a:r>
              <a:rPr lang="en-US" altLang="zh-CN"/>
              <a:t>SRE</a:t>
            </a:r>
            <a:r>
              <a:rPr lang="zh-CN" altLang="en-US"/>
              <a:t>（</a:t>
            </a:r>
            <a:r>
              <a:rPr lang="en-US" altLang="zh-CN"/>
              <a:t>Spatial Robustness Evaluation</a:t>
            </a:r>
            <a:r>
              <a:rPr lang="zh-CN" altLang="en-US"/>
              <a:t>）来源</a:t>
            </a:r>
            <a:r>
              <a:rPr lang="en-US" altLang="zh-CN"/>
              <a:t>——OTB</a:t>
            </a:r>
            <a:r>
              <a:rPr lang="zh-CN" altLang="en-US"/>
              <a:t>评估指标： 精确度（</a:t>
            </a:r>
            <a:r>
              <a:rPr lang="en-US" altLang="zh-CN"/>
              <a:t>Precision</a:t>
            </a:r>
            <a:r>
              <a:rPr lang="zh-CN" altLang="en-US"/>
              <a:t>）、成功率（</a:t>
            </a:r>
            <a:r>
              <a:rPr lang="en-US" altLang="zh-CN"/>
              <a:t>Success Rate</a:t>
            </a:r>
            <a:r>
              <a:rPr lang="zh-CN" altLang="en-US"/>
              <a:t>）评估算法： 从空间上（从不同的初始框位置）分析跟踪器对初始化的鲁棒性。每个追踪器要在每个序列上运行</a:t>
            </a:r>
            <a:r>
              <a:rPr lang="en-US" altLang="zh-CN"/>
              <a:t>12</a:t>
            </a:r>
            <a:r>
              <a:rPr lang="zh-CN" altLang="en-US"/>
              <a:t>次，其中使用</a:t>
            </a:r>
            <a:r>
              <a:rPr lang="en-US" altLang="zh-CN"/>
              <a:t>8</a:t>
            </a:r>
            <a:r>
              <a:rPr lang="zh-CN" altLang="en-US"/>
              <a:t>个空间偏移（</a:t>
            </a:r>
            <a:r>
              <a:rPr lang="en-US" altLang="zh-CN"/>
              <a:t>4</a:t>
            </a:r>
            <a:r>
              <a:rPr lang="zh-CN" altLang="en-US"/>
              <a:t>个中心偏移和</a:t>
            </a:r>
            <a:r>
              <a:rPr lang="en-US" altLang="zh-CN"/>
              <a:t>4</a:t>
            </a:r>
            <a:r>
              <a:rPr lang="zh-CN" altLang="en-US"/>
              <a:t>个角偏移）</a:t>
            </a:r>
            <a:r>
              <a:rPr lang="en-US" altLang="zh-CN"/>
              <a:t>+ 4</a:t>
            </a:r>
            <a:r>
              <a:rPr lang="zh-CN" altLang="en-US"/>
              <a:t>个尺度变化</a:t>
            </a:r>
            <a:r>
              <a:rPr lang="en-US" altLang="zh-CN"/>
              <a:t>(</a:t>
            </a:r>
            <a:r>
              <a:rPr lang="zh-CN" altLang="en-US"/>
              <a:t>补充</a:t>
            </a:r>
            <a:r>
              <a:rPr lang="en-US" altLang="zh-CN"/>
              <a:t>)</a:t>
            </a:r>
            <a:r>
              <a:rPr lang="zh-CN" altLang="en-US"/>
              <a:t>。位移量为目标大小的</a:t>
            </a:r>
            <a:r>
              <a:rPr lang="en-US" altLang="zh-CN"/>
              <a:t>10%</a:t>
            </a:r>
            <a:r>
              <a:rPr lang="zh-CN" altLang="en-US"/>
              <a:t>，尺度比与地面真值的比例分别为</a:t>
            </a:r>
            <a:r>
              <a:rPr lang="en-US" altLang="zh-CN"/>
              <a:t>0.8</a:t>
            </a:r>
            <a:r>
              <a:rPr lang="zh-CN" altLang="en-US"/>
              <a:t>、</a:t>
            </a:r>
            <a:r>
              <a:rPr lang="en-US" altLang="zh-CN"/>
              <a:t>0.9</a:t>
            </a:r>
            <a:r>
              <a:rPr lang="zh-CN" altLang="en-US"/>
              <a:t>、</a:t>
            </a:r>
            <a:r>
              <a:rPr lang="en-US" altLang="zh-CN"/>
              <a:t>1.1</a:t>
            </a:r>
            <a:r>
              <a:rPr lang="zh-CN" altLang="en-US"/>
              <a:t>、</a:t>
            </a:r>
            <a:r>
              <a:rPr lang="en-US" altLang="zh-CN"/>
              <a:t>1.2</a:t>
            </a:r>
            <a:r>
              <a:rPr lang="zh-CN" altLang="en-US"/>
              <a:t>。出发点： 在实践中，由于探测器或手动标记造成的错误，很难将目标准确框住。所以这个评价方法是为了评估跟踪方法是否对初始化错误敏感。</a:t>
            </a:r>
            <a:r>
              <a:rPr lang="en-US" altLang="zh-CN"/>
              <a:t>OPER</a:t>
            </a:r>
            <a:r>
              <a:rPr lang="zh-CN" altLang="en-US"/>
              <a:t>（</a:t>
            </a:r>
            <a:r>
              <a:rPr lang="en-US" altLang="zh-CN"/>
              <a:t>One-Pass Evaluation with Restart</a:t>
            </a:r>
            <a:r>
              <a:rPr lang="zh-CN" altLang="en-US"/>
              <a:t>）</a:t>
            </a:r>
          </a:p>
        </p:txBody>
      </p:sp>
      <p:sp>
        <p:nvSpPr>
          <p:cNvPr id="4" name="灯片编号占位符 3"/>
          <p:cNvSpPr>
            <a:spLocks noGrp="1"/>
          </p:cNvSpPr>
          <p:nvPr>
            <p:ph type="sldNum" sz="quarter" idx="5"/>
          </p:nvPr>
        </p:nvSpPr>
        <p:spPr/>
        <p:txBody>
          <a:bodyPr/>
          <a:lstStyle/>
          <a:p>
            <a:fld id="{B34E50C7-187A-430F-BD89-FF6EC46823D1}" type="slidenum">
              <a:rPr lang="zh-CN" altLang="en-US" smtClean="0"/>
              <a:t>15</a:t>
            </a:fld>
            <a:endParaRPr lang="zh-CN" altLang="en-US"/>
          </a:p>
        </p:txBody>
      </p:sp>
    </p:spTree>
    <p:extLst>
      <p:ext uri="{BB962C8B-B14F-4D97-AF65-F5344CB8AC3E}">
        <p14:creationId xmlns:p14="http://schemas.microsoft.com/office/powerpoint/2010/main" val="2706721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34E50C7-187A-430F-BD89-FF6EC46823D1}" type="slidenum">
              <a:rPr lang="zh-CN" altLang="en-US" smtClean="0"/>
              <a:t>16</a:t>
            </a:fld>
            <a:endParaRPr lang="zh-CN" altLang="en-US"/>
          </a:p>
        </p:txBody>
      </p:sp>
    </p:spTree>
    <p:extLst>
      <p:ext uri="{BB962C8B-B14F-4D97-AF65-F5344CB8AC3E}">
        <p14:creationId xmlns:p14="http://schemas.microsoft.com/office/powerpoint/2010/main" val="888970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34E50C7-187A-430F-BD89-FF6EC46823D1}" type="slidenum">
              <a:rPr lang="zh-CN" altLang="en-US" smtClean="0"/>
              <a:t>17</a:t>
            </a:fld>
            <a:endParaRPr lang="zh-CN" altLang="en-US"/>
          </a:p>
        </p:txBody>
      </p:sp>
    </p:spTree>
    <p:extLst>
      <p:ext uri="{BB962C8B-B14F-4D97-AF65-F5344CB8AC3E}">
        <p14:creationId xmlns:p14="http://schemas.microsoft.com/office/powerpoint/2010/main" val="3853042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2D700D-C57C-0395-A64F-872A7EF5999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B7610D4-492C-F43F-F0A8-27BC9990C6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C3BCCD7-B4B7-1905-028C-E1618A95E7BF}"/>
              </a:ext>
            </a:extLst>
          </p:cNvPr>
          <p:cNvSpPr>
            <a:spLocks noGrp="1"/>
          </p:cNvSpPr>
          <p:nvPr>
            <p:ph type="dt" sz="half" idx="10"/>
          </p:nvPr>
        </p:nvSpPr>
        <p:spPr/>
        <p:txBody>
          <a:bodyPr/>
          <a:lstStyle/>
          <a:p>
            <a:fld id="{187AC0C8-1BC6-4AB3-AD3C-663CEAD2F9F6}" type="datetimeFigureOut">
              <a:rPr lang="zh-CN" altLang="en-US" smtClean="0"/>
              <a:t>2024/5/31</a:t>
            </a:fld>
            <a:endParaRPr lang="zh-CN" altLang="en-US"/>
          </a:p>
        </p:txBody>
      </p:sp>
      <p:sp>
        <p:nvSpPr>
          <p:cNvPr id="5" name="页脚占位符 4">
            <a:extLst>
              <a:ext uri="{FF2B5EF4-FFF2-40B4-BE49-F238E27FC236}">
                <a16:creationId xmlns:a16="http://schemas.microsoft.com/office/drawing/2014/main" id="{F1FC5850-65F2-11E9-FE35-0148EC86CFC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C95E6E5-0453-C435-FD4D-490E6428E461}"/>
              </a:ext>
            </a:extLst>
          </p:cNvPr>
          <p:cNvSpPr>
            <a:spLocks noGrp="1"/>
          </p:cNvSpPr>
          <p:nvPr>
            <p:ph type="sldNum" sz="quarter" idx="12"/>
          </p:nvPr>
        </p:nvSpPr>
        <p:spPr/>
        <p:txBody>
          <a:bodyPr/>
          <a:lstStyle/>
          <a:p>
            <a:fld id="{6B5F05F8-C96D-4C5F-9EB3-6BE961BE0D97}" type="slidenum">
              <a:rPr lang="zh-CN" altLang="en-US" smtClean="0"/>
              <a:t>‹#›</a:t>
            </a:fld>
            <a:endParaRPr lang="zh-CN" altLang="en-US"/>
          </a:p>
        </p:txBody>
      </p:sp>
    </p:spTree>
    <p:extLst>
      <p:ext uri="{BB962C8B-B14F-4D97-AF65-F5344CB8AC3E}">
        <p14:creationId xmlns:p14="http://schemas.microsoft.com/office/powerpoint/2010/main" val="981452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30DC64-5741-0AEB-4E10-3F1A61EF48C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A6A6934-005D-45D9-E9EE-122285293B8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E8E1D11-7CCE-1421-D262-DABEE949D2EC}"/>
              </a:ext>
            </a:extLst>
          </p:cNvPr>
          <p:cNvSpPr>
            <a:spLocks noGrp="1"/>
          </p:cNvSpPr>
          <p:nvPr>
            <p:ph type="dt" sz="half" idx="10"/>
          </p:nvPr>
        </p:nvSpPr>
        <p:spPr/>
        <p:txBody>
          <a:bodyPr/>
          <a:lstStyle/>
          <a:p>
            <a:fld id="{187AC0C8-1BC6-4AB3-AD3C-663CEAD2F9F6}" type="datetimeFigureOut">
              <a:rPr lang="zh-CN" altLang="en-US" smtClean="0"/>
              <a:t>2024/5/31</a:t>
            </a:fld>
            <a:endParaRPr lang="zh-CN" altLang="en-US"/>
          </a:p>
        </p:txBody>
      </p:sp>
      <p:sp>
        <p:nvSpPr>
          <p:cNvPr id="5" name="页脚占位符 4">
            <a:extLst>
              <a:ext uri="{FF2B5EF4-FFF2-40B4-BE49-F238E27FC236}">
                <a16:creationId xmlns:a16="http://schemas.microsoft.com/office/drawing/2014/main" id="{F818ED94-654D-CFA0-EA15-59BE0E2BF15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051A9E2-5439-6165-815A-43E69FEC730C}"/>
              </a:ext>
            </a:extLst>
          </p:cNvPr>
          <p:cNvSpPr>
            <a:spLocks noGrp="1"/>
          </p:cNvSpPr>
          <p:nvPr>
            <p:ph type="sldNum" sz="quarter" idx="12"/>
          </p:nvPr>
        </p:nvSpPr>
        <p:spPr/>
        <p:txBody>
          <a:bodyPr/>
          <a:lstStyle/>
          <a:p>
            <a:fld id="{6B5F05F8-C96D-4C5F-9EB3-6BE961BE0D97}" type="slidenum">
              <a:rPr lang="zh-CN" altLang="en-US" smtClean="0"/>
              <a:t>‹#›</a:t>
            </a:fld>
            <a:endParaRPr lang="zh-CN" altLang="en-US"/>
          </a:p>
        </p:txBody>
      </p:sp>
    </p:spTree>
    <p:extLst>
      <p:ext uri="{BB962C8B-B14F-4D97-AF65-F5344CB8AC3E}">
        <p14:creationId xmlns:p14="http://schemas.microsoft.com/office/powerpoint/2010/main" val="3464199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BEEBAD7-3364-C40C-CBA9-67E1759CDA9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3D8859-6F2D-F7A2-6A50-87F2FAF00FD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A7A2F58-1F5F-3573-7B15-B95038B2C4C3}"/>
              </a:ext>
            </a:extLst>
          </p:cNvPr>
          <p:cNvSpPr>
            <a:spLocks noGrp="1"/>
          </p:cNvSpPr>
          <p:nvPr>
            <p:ph type="dt" sz="half" idx="10"/>
          </p:nvPr>
        </p:nvSpPr>
        <p:spPr/>
        <p:txBody>
          <a:bodyPr/>
          <a:lstStyle/>
          <a:p>
            <a:fld id="{187AC0C8-1BC6-4AB3-AD3C-663CEAD2F9F6}" type="datetimeFigureOut">
              <a:rPr lang="zh-CN" altLang="en-US" smtClean="0"/>
              <a:t>2024/5/31</a:t>
            </a:fld>
            <a:endParaRPr lang="zh-CN" altLang="en-US"/>
          </a:p>
        </p:txBody>
      </p:sp>
      <p:sp>
        <p:nvSpPr>
          <p:cNvPr id="5" name="页脚占位符 4">
            <a:extLst>
              <a:ext uri="{FF2B5EF4-FFF2-40B4-BE49-F238E27FC236}">
                <a16:creationId xmlns:a16="http://schemas.microsoft.com/office/drawing/2014/main" id="{3EB52EE9-95EB-B1DD-AA64-DF42E3DCBA0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37D1B1-FAC2-C7A0-8BC6-3C852CD5D04F}"/>
              </a:ext>
            </a:extLst>
          </p:cNvPr>
          <p:cNvSpPr>
            <a:spLocks noGrp="1"/>
          </p:cNvSpPr>
          <p:nvPr>
            <p:ph type="sldNum" sz="quarter" idx="12"/>
          </p:nvPr>
        </p:nvSpPr>
        <p:spPr/>
        <p:txBody>
          <a:bodyPr/>
          <a:lstStyle/>
          <a:p>
            <a:fld id="{6B5F05F8-C96D-4C5F-9EB3-6BE961BE0D97}" type="slidenum">
              <a:rPr lang="zh-CN" altLang="en-US" smtClean="0"/>
              <a:t>‹#›</a:t>
            </a:fld>
            <a:endParaRPr lang="zh-CN" altLang="en-US"/>
          </a:p>
        </p:txBody>
      </p:sp>
    </p:spTree>
    <p:extLst>
      <p:ext uri="{BB962C8B-B14F-4D97-AF65-F5344CB8AC3E}">
        <p14:creationId xmlns:p14="http://schemas.microsoft.com/office/powerpoint/2010/main" val="4087264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10047D-35F4-AFEE-7E7D-49E49B6188F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F1BC3F6-D56F-B1E2-40FA-25224192256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0152D9B-13AC-4DF6-44D5-90794661BDF2}"/>
              </a:ext>
            </a:extLst>
          </p:cNvPr>
          <p:cNvSpPr>
            <a:spLocks noGrp="1"/>
          </p:cNvSpPr>
          <p:nvPr>
            <p:ph type="dt" sz="half" idx="10"/>
          </p:nvPr>
        </p:nvSpPr>
        <p:spPr/>
        <p:txBody>
          <a:bodyPr/>
          <a:lstStyle/>
          <a:p>
            <a:fld id="{187AC0C8-1BC6-4AB3-AD3C-663CEAD2F9F6}" type="datetimeFigureOut">
              <a:rPr lang="zh-CN" altLang="en-US" smtClean="0"/>
              <a:t>2024/5/31</a:t>
            </a:fld>
            <a:endParaRPr lang="zh-CN" altLang="en-US"/>
          </a:p>
        </p:txBody>
      </p:sp>
      <p:sp>
        <p:nvSpPr>
          <p:cNvPr id="5" name="页脚占位符 4">
            <a:extLst>
              <a:ext uri="{FF2B5EF4-FFF2-40B4-BE49-F238E27FC236}">
                <a16:creationId xmlns:a16="http://schemas.microsoft.com/office/drawing/2014/main" id="{6B086A50-F7F3-5A15-4847-B6EE304796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B6D5C8B-66B3-B293-6122-C4BE1872A771}"/>
              </a:ext>
            </a:extLst>
          </p:cNvPr>
          <p:cNvSpPr>
            <a:spLocks noGrp="1"/>
          </p:cNvSpPr>
          <p:nvPr>
            <p:ph type="sldNum" sz="quarter" idx="12"/>
          </p:nvPr>
        </p:nvSpPr>
        <p:spPr/>
        <p:txBody>
          <a:bodyPr/>
          <a:lstStyle/>
          <a:p>
            <a:fld id="{6B5F05F8-C96D-4C5F-9EB3-6BE961BE0D97}" type="slidenum">
              <a:rPr lang="zh-CN" altLang="en-US" smtClean="0"/>
              <a:t>‹#›</a:t>
            </a:fld>
            <a:endParaRPr lang="zh-CN" altLang="en-US"/>
          </a:p>
        </p:txBody>
      </p:sp>
    </p:spTree>
    <p:extLst>
      <p:ext uri="{BB962C8B-B14F-4D97-AF65-F5344CB8AC3E}">
        <p14:creationId xmlns:p14="http://schemas.microsoft.com/office/powerpoint/2010/main" val="222975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78BFDF-4115-2B25-5690-23DC2DC876C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9B19501-157A-6F5C-FC1E-EB1DE5E1A0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FAF8F83-833D-8EDB-5BED-A5FC977E5B8D}"/>
              </a:ext>
            </a:extLst>
          </p:cNvPr>
          <p:cNvSpPr>
            <a:spLocks noGrp="1"/>
          </p:cNvSpPr>
          <p:nvPr>
            <p:ph type="dt" sz="half" idx="10"/>
          </p:nvPr>
        </p:nvSpPr>
        <p:spPr/>
        <p:txBody>
          <a:bodyPr/>
          <a:lstStyle/>
          <a:p>
            <a:fld id="{187AC0C8-1BC6-4AB3-AD3C-663CEAD2F9F6}" type="datetimeFigureOut">
              <a:rPr lang="zh-CN" altLang="en-US" smtClean="0"/>
              <a:t>2024/5/31</a:t>
            </a:fld>
            <a:endParaRPr lang="zh-CN" altLang="en-US"/>
          </a:p>
        </p:txBody>
      </p:sp>
      <p:sp>
        <p:nvSpPr>
          <p:cNvPr id="5" name="页脚占位符 4">
            <a:extLst>
              <a:ext uri="{FF2B5EF4-FFF2-40B4-BE49-F238E27FC236}">
                <a16:creationId xmlns:a16="http://schemas.microsoft.com/office/drawing/2014/main" id="{2E8F527F-D51B-27A6-17FB-5F53B9CF268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BAF527-1575-8D08-0F42-8333C7FD19EF}"/>
              </a:ext>
            </a:extLst>
          </p:cNvPr>
          <p:cNvSpPr>
            <a:spLocks noGrp="1"/>
          </p:cNvSpPr>
          <p:nvPr>
            <p:ph type="sldNum" sz="quarter" idx="12"/>
          </p:nvPr>
        </p:nvSpPr>
        <p:spPr/>
        <p:txBody>
          <a:bodyPr/>
          <a:lstStyle/>
          <a:p>
            <a:fld id="{6B5F05F8-C96D-4C5F-9EB3-6BE961BE0D97}" type="slidenum">
              <a:rPr lang="zh-CN" altLang="en-US" smtClean="0"/>
              <a:t>‹#›</a:t>
            </a:fld>
            <a:endParaRPr lang="zh-CN" altLang="en-US"/>
          </a:p>
        </p:txBody>
      </p:sp>
    </p:spTree>
    <p:extLst>
      <p:ext uri="{BB962C8B-B14F-4D97-AF65-F5344CB8AC3E}">
        <p14:creationId xmlns:p14="http://schemas.microsoft.com/office/powerpoint/2010/main" val="3316248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00CA86-6671-61DD-A38C-6580ED62401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E59F455-CDC0-415C-75CB-589306C2B19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F75E1C7-15F2-1937-5A99-7E7DAED506E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087A7E4-6B7F-6890-F231-0461197D238D}"/>
              </a:ext>
            </a:extLst>
          </p:cNvPr>
          <p:cNvSpPr>
            <a:spLocks noGrp="1"/>
          </p:cNvSpPr>
          <p:nvPr>
            <p:ph type="dt" sz="half" idx="10"/>
          </p:nvPr>
        </p:nvSpPr>
        <p:spPr/>
        <p:txBody>
          <a:bodyPr/>
          <a:lstStyle/>
          <a:p>
            <a:fld id="{187AC0C8-1BC6-4AB3-AD3C-663CEAD2F9F6}" type="datetimeFigureOut">
              <a:rPr lang="zh-CN" altLang="en-US" smtClean="0"/>
              <a:t>2024/5/31</a:t>
            </a:fld>
            <a:endParaRPr lang="zh-CN" altLang="en-US"/>
          </a:p>
        </p:txBody>
      </p:sp>
      <p:sp>
        <p:nvSpPr>
          <p:cNvPr id="6" name="页脚占位符 5">
            <a:extLst>
              <a:ext uri="{FF2B5EF4-FFF2-40B4-BE49-F238E27FC236}">
                <a16:creationId xmlns:a16="http://schemas.microsoft.com/office/drawing/2014/main" id="{818608E8-8031-2A4D-F669-CD66EA3E540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C1E1D3D-CC9F-7B95-B577-C1FB3793DB93}"/>
              </a:ext>
            </a:extLst>
          </p:cNvPr>
          <p:cNvSpPr>
            <a:spLocks noGrp="1"/>
          </p:cNvSpPr>
          <p:nvPr>
            <p:ph type="sldNum" sz="quarter" idx="12"/>
          </p:nvPr>
        </p:nvSpPr>
        <p:spPr/>
        <p:txBody>
          <a:bodyPr/>
          <a:lstStyle/>
          <a:p>
            <a:fld id="{6B5F05F8-C96D-4C5F-9EB3-6BE961BE0D97}" type="slidenum">
              <a:rPr lang="zh-CN" altLang="en-US" smtClean="0"/>
              <a:t>‹#›</a:t>
            </a:fld>
            <a:endParaRPr lang="zh-CN" altLang="en-US"/>
          </a:p>
        </p:txBody>
      </p:sp>
    </p:spTree>
    <p:extLst>
      <p:ext uri="{BB962C8B-B14F-4D97-AF65-F5344CB8AC3E}">
        <p14:creationId xmlns:p14="http://schemas.microsoft.com/office/powerpoint/2010/main" val="3882743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A98EE4-48D4-BF5B-1BA3-8A4C42AD345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5BFE95-0510-C1C5-BC05-863F4EBB50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A207D0A-D1EC-78EC-96FB-9F073D324D9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C797974-47F6-D59E-B4B6-DE64349ED7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A7D7F07-E746-15E4-F1F3-22606A745D4A}"/>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4A0B80D-4976-CEEF-C1A3-D0F8667749F1}"/>
              </a:ext>
            </a:extLst>
          </p:cNvPr>
          <p:cNvSpPr>
            <a:spLocks noGrp="1"/>
          </p:cNvSpPr>
          <p:nvPr>
            <p:ph type="dt" sz="half" idx="10"/>
          </p:nvPr>
        </p:nvSpPr>
        <p:spPr/>
        <p:txBody>
          <a:bodyPr/>
          <a:lstStyle/>
          <a:p>
            <a:fld id="{187AC0C8-1BC6-4AB3-AD3C-663CEAD2F9F6}" type="datetimeFigureOut">
              <a:rPr lang="zh-CN" altLang="en-US" smtClean="0"/>
              <a:t>2024/5/31</a:t>
            </a:fld>
            <a:endParaRPr lang="zh-CN" altLang="en-US"/>
          </a:p>
        </p:txBody>
      </p:sp>
      <p:sp>
        <p:nvSpPr>
          <p:cNvPr id="8" name="页脚占位符 7">
            <a:extLst>
              <a:ext uri="{FF2B5EF4-FFF2-40B4-BE49-F238E27FC236}">
                <a16:creationId xmlns:a16="http://schemas.microsoft.com/office/drawing/2014/main" id="{59494BD9-EE53-8CDB-5858-A3D97D313C0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BD083E6F-ADB9-1F7E-FB46-5AC2BAA0308B}"/>
              </a:ext>
            </a:extLst>
          </p:cNvPr>
          <p:cNvSpPr>
            <a:spLocks noGrp="1"/>
          </p:cNvSpPr>
          <p:nvPr>
            <p:ph type="sldNum" sz="quarter" idx="12"/>
          </p:nvPr>
        </p:nvSpPr>
        <p:spPr/>
        <p:txBody>
          <a:bodyPr/>
          <a:lstStyle/>
          <a:p>
            <a:fld id="{6B5F05F8-C96D-4C5F-9EB3-6BE961BE0D97}" type="slidenum">
              <a:rPr lang="zh-CN" altLang="en-US" smtClean="0"/>
              <a:t>‹#›</a:t>
            </a:fld>
            <a:endParaRPr lang="zh-CN" altLang="en-US"/>
          </a:p>
        </p:txBody>
      </p:sp>
    </p:spTree>
    <p:extLst>
      <p:ext uri="{BB962C8B-B14F-4D97-AF65-F5344CB8AC3E}">
        <p14:creationId xmlns:p14="http://schemas.microsoft.com/office/powerpoint/2010/main" val="636895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A8CCBC-0559-BF46-3103-E032B21CFAE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A27DE0B-EE8D-1262-DD47-18E60FC92090}"/>
              </a:ext>
            </a:extLst>
          </p:cNvPr>
          <p:cNvSpPr>
            <a:spLocks noGrp="1"/>
          </p:cNvSpPr>
          <p:nvPr>
            <p:ph type="dt" sz="half" idx="10"/>
          </p:nvPr>
        </p:nvSpPr>
        <p:spPr/>
        <p:txBody>
          <a:bodyPr/>
          <a:lstStyle/>
          <a:p>
            <a:fld id="{187AC0C8-1BC6-4AB3-AD3C-663CEAD2F9F6}" type="datetimeFigureOut">
              <a:rPr lang="zh-CN" altLang="en-US" smtClean="0"/>
              <a:t>2024/5/31</a:t>
            </a:fld>
            <a:endParaRPr lang="zh-CN" altLang="en-US"/>
          </a:p>
        </p:txBody>
      </p:sp>
      <p:sp>
        <p:nvSpPr>
          <p:cNvPr id="4" name="页脚占位符 3">
            <a:extLst>
              <a:ext uri="{FF2B5EF4-FFF2-40B4-BE49-F238E27FC236}">
                <a16:creationId xmlns:a16="http://schemas.microsoft.com/office/drawing/2014/main" id="{BFC3DCA7-E3B4-083C-C67E-11156B29611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C15E20D-399B-01D5-3501-DDDFCAA4AD3E}"/>
              </a:ext>
            </a:extLst>
          </p:cNvPr>
          <p:cNvSpPr>
            <a:spLocks noGrp="1"/>
          </p:cNvSpPr>
          <p:nvPr>
            <p:ph type="sldNum" sz="quarter" idx="12"/>
          </p:nvPr>
        </p:nvSpPr>
        <p:spPr/>
        <p:txBody>
          <a:bodyPr/>
          <a:lstStyle/>
          <a:p>
            <a:fld id="{6B5F05F8-C96D-4C5F-9EB3-6BE961BE0D97}" type="slidenum">
              <a:rPr lang="zh-CN" altLang="en-US" smtClean="0"/>
              <a:t>‹#›</a:t>
            </a:fld>
            <a:endParaRPr lang="zh-CN" altLang="en-US"/>
          </a:p>
        </p:txBody>
      </p:sp>
    </p:spTree>
    <p:extLst>
      <p:ext uri="{BB962C8B-B14F-4D97-AF65-F5344CB8AC3E}">
        <p14:creationId xmlns:p14="http://schemas.microsoft.com/office/powerpoint/2010/main" val="3462382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F66079-B42F-6AC5-0B50-9DB08A14B3DF}"/>
              </a:ext>
            </a:extLst>
          </p:cNvPr>
          <p:cNvSpPr>
            <a:spLocks noGrp="1"/>
          </p:cNvSpPr>
          <p:nvPr>
            <p:ph type="dt" sz="half" idx="10"/>
          </p:nvPr>
        </p:nvSpPr>
        <p:spPr/>
        <p:txBody>
          <a:bodyPr/>
          <a:lstStyle/>
          <a:p>
            <a:fld id="{187AC0C8-1BC6-4AB3-AD3C-663CEAD2F9F6}" type="datetimeFigureOut">
              <a:rPr lang="zh-CN" altLang="en-US" smtClean="0"/>
              <a:t>2024/5/31</a:t>
            </a:fld>
            <a:endParaRPr lang="zh-CN" altLang="en-US"/>
          </a:p>
        </p:txBody>
      </p:sp>
      <p:sp>
        <p:nvSpPr>
          <p:cNvPr id="3" name="页脚占位符 2">
            <a:extLst>
              <a:ext uri="{FF2B5EF4-FFF2-40B4-BE49-F238E27FC236}">
                <a16:creationId xmlns:a16="http://schemas.microsoft.com/office/drawing/2014/main" id="{AA7BB8BA-FEBC-6439-BA9C-10D9A921E8C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3B421A5-4D89-E94D-C775-FBC6D7A14C94}"/>
              </a:ext>
            </a:extLst>
          </p:cNvPr>
          <p:cNvSpPr>
            <a:spLocks noGrp="1"/>
          </p:cNvSpPr>
          <p:nvPr>
            <p:ph type="sldNum" sz="quarter" idx="12"/>
          </p:nvPr>
        </p:nvSpPr>
        <p:spPr/>
        <p:txBody>
          <a:bodyPr/>
          <a:lstStyle/>
          <a:p>
            <a:fld id="{6B5F05F8-C96D-4C5F-9EB3-6BE961BE0D97}" type="slidenum">
              <a:rPr lang="zh-CN" altLang="en-US" smtClean="0"/>
              <a:t>‹#›</a:t>
            </a:fld>
            <a:endParaRPr lang="zh-CN" altLang="en-US"/>
          </a:p>
        </p:txBody>
      </p:sp>
    </p:spTree>
    <p:extLst>
      <p:ext uri="{BB962C8B-B14F-4D97-AF65-F5344CB8AC3E}">
        <p14:creationId xmlns:p14="http://schemas.microsoft.com/office/powerpoint/2010/main" val="195764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39C939-EA35-5C87-A1D7-49F5EBCDB1C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9C22A0C-28B0-13F0-2C62-2D1AAE1095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D9C968B-6DDC-D7A5-73B5-EA1678D586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92CC3D7-D799-5A6F-C723-A119E055FD40}"/>
              </a:ext>
            </a:extLst>
          </p:cNvPr>
          <p:cNvSpPr>
            <a:spLocks noGrp="1"/>
          </p:cNvSpPr>
          <p:nvPr>
            <p:ph type="dt" sz="half" idx="10"/>
          </p:nvPr>
        </p:nvSpPr>
        <p:spPr/>
        <p:txBody>
          <a:bodyPr/>
          <a:lstStyle/>
          <a:p>
            <a:fld id="{187AC0C8-1BC6-4AB3-AD3C-663CEAD2F9F6}" type="datetimeFigureOut">
              <a:rPr lang="zh-CN" altLang="en-US" smtClean="0"/>
              <a:t>2024/5/31</a:t>
            </a:fld>
            <a:endParaRPr lang="zh-CN" altLang="en-US"/>
          </a:p>
        </p:txBody>
      </p:sp>
      <p:sp>
        <p:nvSpPr>
          <p:cNvPr id="6" name="页脚占位符 5">
            <a:extLst>
              <a:ext uri="{FF2B5EF4-FFF2-40B4-BE49-F238E27FC236}">
                <a16:creationId xmlns:a16="http://schemas.microsoft.com/office/drawing/2014/main" id="{76263349-8CEF-E9C1-EFF0-5318498E3E3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EBE3909-D074-F85D-3CB0-76F1E6E67DFB}"/>
              </a:ext>
            </a:extLst>
          </p:cNvPr>
          <p:cNvSpPr>
            <a:spLocks noGrp="1"/>
          </p:cNvSpPr>
          <p:nvPr>
            <p:ph type="sldNum" sz="quarter" idx="12"/>
          </p:nvPr>
        </p:nvSpPr>
        <p:spPr/>
        <p:txBody>
          <a:bodyPr/>
          <a:lstStyle/>
          <a:p>
            <a:fld id="{6B5F05F8-C96D-4C5F-9EB3-6BE961BE0D97}" type="slidenum">
              <a:rPr lang="zh-CN" altLang="en-US" smtClean="0"/>
              <a:t>‹#›</a:t>
            </a:fld>
            <a:endParaRPr lang="zh-CN" altLang="en-US"/>
          </a:p>
        </p:txBody>
      </p:sp>
    </p:spTree>
    <p:extLst>
      <p:ext uri="{BB962C8B-B14F-4D97-AF65-F5344CB8AC3E}">
        <p14:creationId xmlns:p14="http://schemas.microsoft.com/office/powerpoint/2010/main" val="3541543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2D36D8-7775-0F6A-05CF-6616A33993F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03BB190-D265-CA83-B570-7168886D0D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7E49631-CFE2-0293-273B-1023DDCBC1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20F3A31-0DD0-9166-3595-4311C23ADDCB}"/>
              </a:ext>
            </a:extLst>
          </p:cNvPr>
          <p:cNvSpPr>
            <a:spLocks noGrp="1"/>
          </p:cNvSpPr>
          <p:nvPr>
            <p:ph type="dt" sz="half" idx="10"/>
          </p:nvPr>
        </p:nvSpPr>
        <p:spPr/>
        <p:txBody>
          <a:bodyPr/>
          <a:lstStyle/>
          <a:p>
            <a:fld id="{187AC0C8-1BC6-4AB3-AD3C-663CEAD2F9F6}" type="datetimeFigureOut">
              <a:rPr lang="zh-CN" altLang="en-US" smtClean="0"/>
              <a:t>2024/5/31</a:t>
            </a:fld>
            <a:endParaRPr lang="zh-CN" altLang="en-US"/>
          </a:p>
        </p:txBody>
      </p:sp>
      <p:sp>
        <p:nvSpPr>
          <p:cNvPr id="6" name="页脚占位符 5">
            <a:extLst>
              <a:ext uri="{FF2B5EF4-FFF2-40B4-BE49-F238E27FC236}">
                <a16:creationId xmlns:a16="http://schemas.microsoft.com/office/drawing/2014/main" id="{4F66B051-31C8-1C12-DD05-AE4A31EE2D2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ADC0615-5488-F8E0-803D-FC0121D9557F}"/>
              </a:ext>
            </a:extLst>
          </p:cNvPr>
          <p:cNvSpPr>
            <a:spLocks noGrp="1"/>
          </p:cNvSpPr>
          <p:nvPr>
            <p:ph type="sldNum" sz="quarter" idx="12"/>
          </p:nvPr>
        </p:nvSpPr>
        <p:spPr/>
        <p:txBody>
          <a:bodyPr/>
          <a:lstStyle/>
          <a:p>
            <a:fld id="{6B5F05F8-C96D-4C5F-9EB3-6BE961BE0D97}" type="slidenum">
              <a:rPr lang="zh-CN" altLang="en-US" smtClean="0"/>
              <a:t>‹#›</a:t>
            </a:fld>
            <a:endParaRPr lang="zh-CN" altLang="en-US"/>
          </a:p>
        </p:txBody>
      </p:sp>
    </p:spTree>
    <p:extLst>
      <p:ext uri="{BB962C8B-B14F-4D97-AF65-F5344CB8AC3E}">
        <p14:creationId xmlns:p14="http://schemas.microsoft.com/office/powerpoint/2010/main" val="3798373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1E7519B-5DD6-482A-C446-4FD626C38A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D58A1DC-66FA-C2B0-17B6-7FAEF2CC92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9054BAD-DE00-D077-2A44-C7F223E25D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7AC0C8-1BC6-4AB3-AD3C-663CEAD2F9F6}" type="datetimeFigureOut">
              <a:rPr lang="zh-CN" altLang="en-US" smtClean="0"/>
              <a:t>2024/5/31</a:t>
            </a:fld>
            <a:endParaRPr lang="zh-CN" altLang="en-US"/>
          </a:p>
        </p:txBody>
      </p:sp>
      <p:sp>
        <p:nvSpPr>
          <p:cNvPr id="5" name="页脚占位符 4">
            <a:extLst>
              <a:ext uri="{FF2B5EF4-FFF2-40B4-BE49-F238E27FC236}">
                <a16:creationId xmlns:a16="http://schemas.microsoft.com/office/drawing/2014/main" id="{25168E28-3971-806C-1965-16F371CA63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ECC881-BB6D-9D3D-C0BC-F940A25A54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5F05F8-C96D-4C5F-9EB3-6BE961BE0D97}" type="slidenum">
              <a:rPr lang="zh-CN" altLang="en-US" smtClean="0"/>
              <a:t>‹#›</a:t>
            </a:fld>
            <a:endParaRPr lang="zh-CN" altLang="en-US"/>
          </a:p>
        </p:txBody>
      </p:sp>
    </p:spTree>
    <p:extLst>
      <p:ext uri="{BB962C8B-B14F-4D97-AF65-F5344CB8AC3E}">
        <p14:creationId xmlns:p14="http://schemas.microsoft.com/office/powerpoint/2010/main" val="22389901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tags" Target="../tags/tag3.xml"/><Relationship Id="rId7" Type="http://schemas.openxmlformats.org/officeDocument/2006/relationships/image" Target="../media/image14.GIF"/><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3.png"/><Relationship Id="rId5" Type="http://schemas.openxmlformats.org/officeDocument/2006/relationships/notesSlide" Target="../notesSlides/notesSlide8.xml"/><Relationship Id="rId4" Type="http://schemas.openxmlformats.org/officeDocument/2006/relationships/slideLayout" Target="../slideLayouts/slideLayout2.xml"/><Relationship Id="rId9" Type="http://schemas.openxmlformats.org/officeDocument/2006/relationships/image" Target="../media/image16.GIF"/></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anti-uav.github.io/"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66B880-3DAA-EBAC-2016-0BC5FB51F301}"/>
              </a:ext>
            </a:extLst>
          </p:cNvPr>
          <p:cNvSpPr>
            <a:spLocks noGrp="1"/>
          </p:cNvSpPr>
          <p:nvPr>
            <p:ph type="ctrTitle"/>
          </p:nvPr>
        </p:nvSpPr>
        <p:spPr/>
        <p:txBody>
          <a:bodyPr>
            <a:normAutofit/>
          </a:bodyPr>
          <a:lstStyle/>
          <a:p>
            <a:r>
              <a:rPr lang="en-US" altLang="zh-CN"/>
              <a:t>RGBT Tracking &amp; Anti-UAV </a:t>
            </a:r>
            <a:endParaRPr lang="zh-CN" altLang="en-US"/>
          </a:p>
        </p:txBody>
      </p:sp>
      <p:sp>
        <p:nvSpPr>
          <p:cNvPr id="3" name="副标题 2">
            <a:extLst>
              <a:ext uri="{FF2B5EF4-FFF2-40B4-BE49-F238E27FC236}">
                <a16:creationId xmlns:a16="http://schemas.microsoft.com/office/drawing/2014/main" id="{8489CBCD-A39F-5430-2E7C-F226A538C70E}"/>
              </a:ext>
            </a:extLst>
          </p:cNvPr>
          <p:cNvSpPr>
            <a:spLocks noGrp="1"/>
          </p:cNvSpPr>
          <p:nvPr>
            <p:ph type="subTitle" idx="1"/>
          </p:nvPr>
        </p:nvSpPr>
        <p:spPr/>
        <p:txBody>
          <a:bodyPr/>
          <a:lstStyle/>
          <a:p>
            <a:r>
              <a:rPr lang="zh-CN" altLang="en-US"/>
              <a:t>张志豪</a:t>
            </a:r>
          </a:p>
        </p:txBody>
      </p:sp>
    </p:spTree>
    <p:extLst>
      <p:ext uri="{BB962C8B-B14F-4D97-AF65-F5344CB8AC3E}">
        <p14:creationId xmlns:p14="http://schemas.microsoft.com/office/powerpoint/2010/main" val="2892743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A2365C-FE5B-D2D1-3E8B-0520BD4F6202}"/>
              </a:ext>
            </a:extLst>
          </p:cNvPr>
          <p:cNvSpPr>
            <a:spLocks noGrp="1"/>
          </p:cNvSpPr>
          <p:nvPr>
            <p:ph type="title"/>
          </p:nvPr>
        </p:nvSpPr>
        <p:spPr/>
        <p:txBody>
          <a:bodyPr/>
          <a:lstStyle/>
          <a:p>
            <a:r>
              <a:rPr lang="en-US" altLang="zh-CN"/>
              <a:t>RGBT Tracking</a:t>
            </a:r>
            <a:endParaRPr lang="zh-CN" altLang="en-US"/>
          </a:p>
        </p:txBody>
      </p:sp>
      <p:sp>
        <p:nvSpPr>
          <p:cNvPr id="6" name="文本框 5">
            <a:extLst>
              <a:ext uri="{FF2B5EF4-FFF2-40B4-BE49-F238E27FC236}">
                <a16:creationId xmlns:a16="http://schemas.microsoft.com/office/drawing/2014/main" id="{89712332-7DFC-0502-543A-27745CDEB316}"/>
              </a:ext>
            </a:extLst>
          </p:cNvPr>
          <p:cNvSpPr txBox="1"/>
          <p:nvPr/>
        </p:nvSpPr>
        <p:spPr>
          <a:xfrm>
            <a:off x="1065704" y="1598555"/>
            <a:ext cx="8907177" cy="1698029"/>
          </a:xfrm>
          <a:prstGeom prst="rect">
            <a:avLst/>
          </a:prstGeom>
          <a:noFill/>
        </p:spPr>
        <p:txBody>
          <a:bodyPr wrap="square" rtlCol="0">
            <a:spAutoFit/>
          </a:bodyPr>
          <a:lstStyle/>
          <a:p>
            <a:pPr marL="342900" indent="-342900">
              <a:lnSpc>
                <a:spcPct val="150000"/>
              </a:lnSpc>
              <a:buFont typeface="Wingdings" panose="05000000000000000000" pitchFamily="2" charset="2"/>
              <a:buChar char="p"/>
            </a:pPr>
            <a:r>
              <a:rPr lang="en-US" altLang="zh-CN" sz="2400"/>
              <a:t>Feature Selecting</a:t>
            </a:r>
          </a:p>
          <a:p>
            <a:pPr marL="800100" lvl="1" indent="-342900">
              <a:lnSpc>
                <a:spcPct val="150000"/>
              </a:lnSpc>
              <a:buFont typeface="Wingdings" panose="05000000000000000000" pitchFamily="2" charset="2"/>
              <a:buChar char="Ø"/>
            </a:pPr>
            <a:r>
              <a:rPr lang="en-US" altLang="zh-CN" sz="2400"/>
              <a:t>Hard selecting</a:t>
            </a:r>
          </a:p>
          <a:p>
            <a:pPr marL="800100" lvl="1" indent="-342900">
              <a:lnSpc>
                <a:spcPct val="150000"/>
              </a:lnSpc>
              <a:buFont typeface="Wingdings" panose="05000000000000000000" pitchFamily="2" charset="2"/>
              <a:buChar char="Ø"/>
            </a:pPr>
            <a:r>
              <a:rPr lang="en-US" altLang="zh-CN" sz="2400"/>
              <a:t>Soft selecting</a:t>
            </a:r>
          </a:p>
        </p:txBody>
      </p:sp>
      <p:pic>
        <p:nvPicPr>
          <p:cNvPr id="4" name="图片 3">
            <a:extLst>
              <a:ext uri="{FF2B5EF4-FFF2-40B4-BE49-F238E27FC236}">
                <a16:creationId xmlns:a16="http://schemas.microsoft.com/office/drawing/2014/main" id="{99AE7A6C-392D-A0BB-5D1A-D3BCEDE0387A}"/>
              </a:ext>
            </a:extLst>
          </p:cNvPr>
          <p:cNvPicPr>
            <a:picLocks noChangeAspect="1"/>
          </p:cNvPicPr>
          <p:nvPr/>
        </p:nvPicPr>
        <p:blipFill>
          <a:blip r:embed="rId3"/>
          <a:stretch>
            <a:fillRect/>
          </a:stretch>
        </p:blipFill>
        <p:spPr>
          <a:xfrm>
            <a:off x="1247835" y="3561417"/>
            <a:ext cx="4680191" cy="3105310"/>
          </a:xfrm>
          <a:prstGeom prst="rect">
            <a:avLst/>
          </a:prstGeom>
        </p:spPr>
      </p:pic>
      <p:sp>
        <p:nvSpPr>
          <p:cNvPr id="7" name="矩形 6">
            <a:extLst>
              <a:ext uri="{FF2B5EF4-FFF2-40B4-BE49-F238E27FC236}">
                <a16:creationId xmlns:a16="http://schemas.microsoft.com/office/drawing/2014/main" id="{C2E11950-DE93-DE3A-685A-08A989A702A9}"/>
              </a:ext>
            </a:extLst>
          </p:cNvPr>
          <p:cNvSpPr/>
          <p:nvPr/>
        </p:nvSpPr>
        <p:spPr>
          <a:xfrm>
            <a:off x="1303676" y="3429000"/>
            <a:ext cx="995835" cy="3908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rPr>
              <a:t>visible</a:t>
            </a:r>
            <a:endParaRPr lang="zh-CN" altLang="en-US">
              <a:solidFill>
                <a:schemeClr val="tx1"/>
              </a:solidFill>
            </a:endParaRPr>
          </a:p>
        </p:txBody>
      </p:sp>
      <p:sp>
        <p:nvSpPr>
          <p:cNvPr id="9" name="矩形 8">
            <a:extLst>
              <a:ext uri="{FF2B5EF4-FFF2-40B4-BE49-F238E27FC236}">
                <a16:creationId xmlns:a16="http://schemas.microsoft.com/office/drawing/2014/main" id="{5F2CED76-19D5-316A-123A-56763D3E97CF}"/>
              </a:ext>
            </a:extLst>
          </p:cNvPr>
          <p:cNvSpPr/>
          <p:nvPr/>
        </p:nvSpPr>
        <p:spPr>
          <a:xfrm>
            <a:off x="3483453" y="3402824"/>
            <a:ext cx="995835" cy="3908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rPr>
              <a:t>visible</a:t>
            </a:r>
            <a:endParaRPr lang="zh-CN" altLang="en-US">
              <a:solidFill>
                <a:schemeClr val="tx1"/>
              </a:solidFill>
            </a:endParaRPr>
          </a:p>
        </p:txBody>
      </p:sp>
      <p:sp>
        <p:nvSpPr>
          <p:cNvPr id="10" name="矩形 9">
            <a:extLst>
              <a:ext uri="{FF2B5EF4-FFF2-40B4-BE49-F238E27FC236}">
                <a16:creationId xmlns:a16="http://schemas.microsoft.com/office/drawing/2014/main" id="{B4541BB3-391B-BEBA-710E-CFEAF53BBF2E}"/>
              </a:ext>
            </a:extLst>
          </p:cNvPr>
          <p:cNvSpPr/>
          <p:nvPr/>
        </p:nvSpPr>
        <p:spPr>
          <a:xfrm>
            <a:off x="4537100" y="3428999"/>
            <a:ext cx="995835" cy="3908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rPr>
              <a:t>IR</a:t>
            </a:r>
            <a:endParaRPr lang="zh-CN" altLang="en-US">
              <a:solidFill>
                <a:schemeClr val="tx1"/>
              </a:solidFill>
            </a:endParaRPr>
          </a:p>
        </p:txBody>
      </p:sp>
      <p:sp>
        <p:nvSpPr>
          <p:cNvPr id="11" name="矩形 10">
            <a:extLst>
              <a:ext uri="{FF2B5EF4-FFF2-40B4-BE49-F238E27FC236}">
                <a16:creationId xmlns:a16="http://schemas.microsoft.com/office/drawing/2014/main" id="{C92B239D-FF7E-61B9-2647-E40092B60CD8}"/>
              </a:ext>
            </a:extLst>
          </p:cNvPr>
          <p:cNvSpPr/>
          <p:nvPr/>
        </p:nvSpPr>
        <p:spPr>
          <a:xfrm>
            <a:off x="2429806" y="3402823"/>
            <a:ext cx="995835" cy="3908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rPr>
              <a:t>IR</a:t>
            </a:r>
            <a:endParaRPr lang="zh-CN" altLang="en-US">
              <a:solidFill>
                <a:schemeClr val="tx1"/>
              </a:solidFill>
            </a:endParaRPr>
          </a:p>
        </p:txBody>
      </p:sp>
      <p:sp>
        <p:nvSpPr>
          <p:cNvPr id="12" name="矩形 11">
            <a:extLst>
              <a:ext uri="{FF2B5EF4-FFF2-40B4-BE49-F238E27FC236}">
                <a16:creationId xmlns:a16="http://schemas.microsoft.com/office/drawing/2014/main" id="{50AF3A40-24A3-EA41-4BA3-739129B3EB2A}"/>
              </a:ext>
            </a:extLst>
          </p:cNvPr>
          <p:cNvSpPr/>
          <p:nvPr/>
        </p:nvSpPr>
        <p:spPr>
          <a:xfrm>
            <a:off x="2540776" y="6184415"/>
            <a:ext cx="2240629" cy="6147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1E2B73B3-1994-1E61-DC0C-048A6899C6C3}"/>
              </a:ext>
            </a:extLst>
          </p:cNvPr>
          <p:cNvSpPr/>
          <p:nvPr/>
        </p:nvSpPr>
        <p:spPr>
          <a:xfrm>
            <a:off x="4175746" y="5973574"/>
            <a:ext cx="1052390"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rPr>
              <a:t>fusion</a:t>
            </a:r>
            <a:endParaRPr lang="zh-CN" altLang="en-US">
              <a:solidFill>
                <a:schemeClr val="tx1"/>
              </a:solidFill>
            </a:endParaRPr>
          </a:p>
        </p:txBody>
      </p:sp>
      <p:sp>
        <p:nvSpPr>
          <p:cNvPr id="14" name="矩形 13">
            <a:extLst>
              <a:ext uri="{FF2B5EF4-FFF2-40B4-BE49-F238E27FC236}">
                <a16:creationId xmlns:a16="http://schemas.microsoft.com/office/drawing/2014/main" id="{E06540A2-6162-E283-3D5C-2B244C2B8767}"/>
              </a:ext>
            </a:extLst>
          </p:cNvPr>
          <p:cNvSpPr/>
          <p:nvPr/>
        </p:nvSpPr>
        <p:spPr>
          <a:xfrm>
            <a:off x="1809736" y="5973574"/>
            <a:ext cx="1052390"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rPr>
              <a:t>fusion</a:t>
            </a:r>
            <a:endParaRPr lang="zh-CN" altLang="en-US">
              <a:solidFill>
                <a:schemeClr val="tx1"/>
              </a:solidFill>
            </a:endParaRPr>
          </a:p>
        </p:txBody>
      </p:sp>
      <p:sp>
        <p:nvSpPr>
          <p:cNvPr id="17" name="矩形 16">
            <a:extLst>
              <a:ext uri="{FF2B5EF4-FFF2-40B4-BE49-F238E27FC236}">
                <a16:creationId xmlns:a16="http://schemas.microsoft.com/office/drawing/2014/main" id="{BD447C0A-5105-83EB-3CD9-F4604B5078E7}"/>
              </a:ext>
            </a:extLst>
          </p:cNvPr>
          <p:cNvSpPr/>
          <p:nvPr/>
        </p:nvSpPr>
        <p:spPr>
          <a:xfrm>
            <a:off x="1965960" y="4815840"/>
            <a:ext cx="762000" cy="1422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a:solidFill>
                  <a:schemeClr val="tx1"/>
                </a:solidFill>
              </a:rPr>
              <a:t>combing</a:t>
            </a:r>
            <a:endParaRPr lang="zh-CN" altLang="en-US" sz="1200">
              <a:solidFill>
                <a:schemeClr val="tx1"/>
              </a:solidFill>
            </a:endParaRPr>
          </a:p>
        </p:txBody>
      </p:sp>
      <p:sp>
        <p:nvSpPr>
          <p:cNvPr id="18" name="矩形 17">
            <a:extLst>
              <a:ext uri="{FF2B5EF4-FFF2-40B4-BE49-F238E27FC236}">
                <a16:creationId xmlns:a16="http://schemas.microsoft.com/office/drawing/2014/main" id="{D38994F4-B415-5540-696E-A0B308AF96E1}"/>
              </a:ext>
            </a:extLst>
          </p:cNvPr>
          <p:cNvSpPr/>
          <p:nvPr/>
        </p:nvSpPr>
        <p:spPr>
          <a:xfrm>
            <a:off x="3961415" y="4815840"/>
            <a:ext cx="1137920" cy="1422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a:solidFill>
                  <a:schemeClr val="tx1"/>
                </a:solidFill>
              </a:rPr>
              <a:t>discriminative</a:t>
            </a:r>
            <a:endParaRPr lang="zh-CN" altLang="en-US" sz="1200">
              <a:solidFill>
                <a:schemeClr val="tx1"/>
              </a:solidFill>
            </a:endParaRPr>
          </a:p>
        </p:txBody>
      </p:sp>
      <p:sp>
        <p:nvSpPr>
          <p:cNvPr id="21" name="文本框 20">
            <a:extLst>
              <a:ext uri="{FF2B5EF4-FFF2-40B4-BE49-F238E27FC236}">
                <a16:creationId xmlns:a16="http://schemas.microsoft.com/office/drawing/2014/main" id="{299B8DED-B87E-8093-1A0B-9E14E014F9D3}"/>
              </a:ext>
            </a:extLst>
          </p:cNvPr>
          <p:cNvSpPr txBox="1"/>
          <p:nvPr/>
        </p:nvSpPr>
        <p:spPr>
          <a:xfrm>
            <a:off x="6474672" y="3809417"/>
            <a:ext cx="4634822" cy="1853649"/>
          </a:xfrm>
          <a:prstGeom prst="rect">
            <a:avLst/>
          </a:prstGeom>
          <a:noFill/>
        </p:spPr>
        <p:txBody>
          <a:bodyPr wrap="square" rtlCol="0">
            <a:spAutoFit/>
          </a:bodyPr>
          <a:lstStyle/>
          <a:p>
            <a:pPr marL="342900" indent="-342900">
              <a:lnSpc>
                <a:spcPct val="200000"/>
              </a:lnSpc>
              <a:buFont typeface="+mj-lt"/>
              <a:buAutoNum type="arabicPeriod"/>
            </a:pPr>
            <a:r>
              <a:rPr lang="en-US" altLang="zh-CN" sz="2000"/>
              <a:t>Avoiding data noise interference</a:t>
            </a:r>
          </a:p>
          <a:p>
            <a:pPr marL="342900" indent="-342900">
              <a:lnSpc>
                <a:spcPct val="200000"/>
              </a:lnSpc>
              <a:buFont typeface="+mj-lt"/>
              <a:buAutoNum type="arabicPeriod"/>
            </a:pPr>
            <a:r>
              <a:rPr lang="en-US" altLang="zh-CN" sz="2000"/>
              <a:t>Eliminated data redundancy</a:t>
            </a:r>
          </a:p>
          <a:p>
            <a:pPr marL="342900" indent="-342900">
              <a:lnSpc>
                <a:spcPct val="200000"/>
              </a:lnSpc>
              <a:buFont typeface="+mj-lt"/>
              <a:buAutoNum type="arabicPeriod"/>
            </a:pPr>
            <a:endParaRPr lang="zh-CN" altLang="en-US" sz="2000"/>
          </a:p>
        </p:txBody>
      </p:sp>
    </p:spTree>
    <p:extLst>
      <p:ext uri="{BB962C8B-B14F-4D97-AF65-F5344CB8AC3E}">
        <p14:creationId xmlns:p14="http://schemas.microsoft.com/office/powerpoint/2010/main" val="3386073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A2365C-FE5B-D2D1-3E8B-0520BD4F6202}"/>
              </a:ext>
            </a:extLst>
          </p:cNvPr>
          <p:cNvSpPr>
            <a:spLocks noGrp="1"/>
          </p:cNvSpPr>
          <p:nvPr>
            <p:ph type="title"/>
          </p:nvPr>
        </p:nvSpPr>
        <p:spPr/>
        <p:txBody>
          <a:bodyPr/>
          <a:lstStyle/>
          <a:p>
            <a:r>
              <a:rPr lang="en-US" altLang="zh-CN"/>
              <a:t>RGBT Tracking</a:t>
            </a:r>
            <a:endParaRPr lang="zh-CN" altLang="en-US"/>
          </a:p>
        </p:txBody>
      </p:sp>
      <p:sp>
        <p:nvSpPr>
          <p:cNvPr id="6" name="文本框 5">
            <a:extLst>
              <a:ext uri="{FF2B5EF4-FFF2-40B4-BE49-F238E27FC236}">
                <a16:creationId xmlns:a16="http://schemas.microsoft.com/office/drawing/2014/main" id="{89712332-7DFC-0502-543A-27745CDEB316}"/>
              </a:ext>
            </a:extLst>
          </p:cNvPr>
          <p:cNvSpPr txBox="1"/>
          <p:nvPr/>
        </p:nvSpPr>
        <p:spPr>
          <a:xfrm>
            <a:off x="1065704" y="1598555"/>
            <a:ext cx="8907177" cy="1144031"/>
          </a:xfrm>
          <a:prstGeom prst="rect">
            <a:avLst/>
          </a:prstGeom>
          <a:noFill/>
        </p:spPr>
        <p:txBody>
          <a:bodyPr wrap="square" rtlCol="0">
            <a:spAutoFit/>
          </a:bodyPr>
          <a:lstStyle/>
          <a:p>
            <a:pPr marL="342900" indent="-342900">
              <a:lnSpc>
                <a:spcPct val="150000"/>
              </a:lnSpc>
              <a:buFont typeface="Wingdings" panose="05000000000000000000" pitchFamily="2" charset="2"/>
              <a:buChar char="p"/>
            </a:pPr>
            <a:r>
              <a:rPr lang="en-US" altLang="zh-CN" sz="2400"/>
              <a:t>Feature Selecting</a:t>
            </a:r>
          </a:p>
          <a:p>
            <a:pPr marL="800100" lvl="1" indent="-342900">
              <a:lnSpc>
                <a:spcPct val="150000"/>
              </a:lnSpc>
              <a:buFont typeface="Wingdings" panose="05000000000000000000" pitchFamily="2" charset="2"/>
              <a:buChar char="Ø"/>
            </a:pPr>
            <a:r>
              <a:rPr lang="en-US" altLang="zh-CN" sz="2400"/>
              <a:t>Hard selecting</a:t>
            </a:r>
          </a:p>
        </p:txBody>
      </p:sp>
      <p:pic>
        <p:nvPicPr>
          <p:cNvPr id="3" name="图片 2">
            <a:extLst>
              <a:ext uri="{FF2B5EF4-FFF2-40B4-BE49-F238E27FC236}">
                <a16:creationId xmlns:a16="http://schemas.microsoft.com/office/drawing/2014/main" id="{10373392-D1B5-89FE-4D67-48CC000834DA}"/>
              </a:ext>
            </a:extLst>
          </p:cNvPr>
          <p:cNvPicPr>
            <a:picLocks noChangeAspect="1"/>
          </p:cNvPicPr>
          <p:nvPr/>
        </p:nvPicPr>
        <p:blipFill>
          <a:blip r:embed="rId3"/>
          <a:stretch>
            <a:fillRect/>
          </a:stretch>
        </p:blipFill>
        <p:spPr>
          <a:xfrm>
            <a:off x="2610587" y="3206509"/>
            <a:ext cx="6216970" cy="2762392"/>
          </a:xfrm>
          <a:prstGeom prst="rect">
            <a:avLst/>
          </a:prstGeom>
        </p:spPr>
      </p:pic>
    </p:spTree>
    <p:extLst>
      <p:ext uri="{BB962C8B-B14F-4D97-AF65-F5344CB8AC3E}">
        <p14:creationId xmlns:p14="http://schemas.microsoft.com/office/powerpoint/2010/main" val="3104708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A2365C-FE5B-D2D1-3E8B-0520BD4F6202}"/>
              </a:ext>
            </a:extLst>
          </p:cNvPr>
          <p:cNvSpPr>
            <a:spLocks noGrp="1"/>
          </p:cNvSpPr>
          <p:nvPr>
            <p:ph type="title"/>
          </p:nvPr>
        </p:nvSpPr>
        <p:spPr/>
        <p:txBody>
          <a:bodyPr/>
          <a:lstStyle/>
          <a:p>
            <a:r>
              <a:rPr lang="en-US" altLang="zh-CN"/>
              <a:t>RGBT Tracking</a:t>
            </a:r>
            <a:endParaRPr lang="zh-CN" altLang="en-US"/>
          </a:p>
        </p:txBody>
      </p:sp>
      <p:sp>
        <p:nvSpPr>
          <p:cNvPr id="6" name="文本框 5">
            <a:extLst>
              <a:ext uri="{FF2B5EF4-FFF2-40B4-BE49-F238E27FC236}">
                <a16:creationId xmlns:a16="http://schemas.microsoft.com/office/drawing/2014/main" id="{89712332-7DFC-0502-543A-27745CDEB316}"/>
              </a:ext>
            </a:extLst>
          </p:cNvPr>
          <p:cNvSpPr txBox="1"/>
          <p:nvPr/>
        </p:nvSpPr>
        <p:spPr>
          <a:xfrm>
            <a:off x="1065704" y="1598555"/>
            <a:ext cx="8907177" cy="1144031"/>
          </a:xfrm>
          <a:prstGeom prst="rect">
            <a:avLst/>
          </a:prstGeom>
          <a:noFill/>
        </p:spPr>
        <p:txBody>
          <a:bodyPr wrap="square" rtlCol="0">
            <a:spAutoFit/>
          </a:bodyPr>
          <a:lstStyle/>
          <a:p>
            <a:pPr marL="342900" indent="-342900">
              <a:lnSpc>
                <a:spcPct val="150000"/>
              </a:lnSpc>
              <a:buFont typeface="Wingdings" panose="05000000000000000000" pitchFamily="2" charset="2"/>
              <a:buChar char="p"/>
            </a:pPr>
            <a:r>
              <a:rPr lang="en-US" altLang="zh-CN" sz="2400"/>
              <a:t>Feature Selecting</a:t>
            </a:r>
          </a:p>
          <a:p>
            <a:pPr marL="800100" lvl="1" indent="-342900">
              <a:lnSpc>
                <a:spcPct val="150000"/>
              </a:lnSpc>
              <a:buFont typeface="Wingdings" panose="05000000000000000000" pitchFamily="2" charset="2"/>
              <a:buChar char="Ø"/>
            </a:pPr>
            <a:r>
              <a:rPr lang="en-US" altLang="zh-CN" sz="2400"/>
              <a:t>Soft Selecting</a:t>
            </a:r>
          </a:p>
        </p:txBody>
      </p:sp>
      <p:pic>
        <p:nvPicPr>
          <p:cNvPr id="4" name="图片 3">
            <a:extLst>
              <a:ext uri="{FF2B5EF4-FFF2-40B4-BE49-F238E27FC236}">
                <a16:creationId xmlns:a16="http://schemas.microsoft.com/office/drawing/2014/main" id="{0C780630-EE8D-41F5-3A01-CE70904B0C6C}"/>
              </a:ext>
            </a:extLst>
          </p:cNvPr>
          <p:cNvPicPr>
            <a:picLocks noChangeAspect="1"/>
          </p:cNvPicPr>
          <p:nvPr/>
        </p:nvPicPr>
        <p:blipFill>
          <a:blip r:embed="rId3"/>
          <a:stretch>
            <a:fillRect/>
          </a:stretch>
        </p:blipFill>
        <p:spPr>
          <a:xfrm>
            <a:off x="377531" y="2742586"/>
            <a:ext cx="11436938" cy="3937202"/>
          </a:xfrm>
          <a:prstGeom prst="rect">
            <a:avLst/>
          </a:prstGeom>
        </p:spPr>
      </p:pic>
    </p:spTree>
    <p:extLst>
      <p:ext uri="{BB962C8B-B14F-4D97-AF65-F5344CB8AC3E}">
        <p14:creationId xmlns:p14="http://schemas.microsoft.com/office/powerpoint/2010/main" val="2203457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A2365C-FE5B-D2D1-3E8B-0520BD4F6202}"/>
              </a:ext>
            </a:extLst>
          </p:cNvPr>
          <p:cNvSpPr>
            <a:spLocks noGrp="1"/>
          </p:cNvSpPr>
          <p:nvPr>
            <p:ph type="title"/>
          </p:nvPr>
        </p:nvSpPr>
        <p:spPr/>
        <p:txBody>
          <a:bodyPr/>
          <a:lstStyle/>
          <a:p>
            <a:r>
              <a:rPr lang="en-US" altLang="zh-CN"/>
              <a:t>RGBT Tracking</a:t>
            </a:r>
            <a:endParaRPr lang="zh-CN" altLang="en-US"/>
          </a:p>
        </p:txBody>
      </p:sp>
      <p:sp>
        <p:nvSpPr>
          <p:cNvPr id="6" name="文本框 5">
            <a:extLst>
              <a:ext uri="{FF2B5EF4-FFF2-40B4-BE49-F238E27FC236}">
                <a16:creationId xmlns:a16="http://schemas.microsoft.com/office/drawing/2014/main" id="{89712332-7DFC-0502-543A-27745CDEB316}"/>
              </a:ext>
            </a:extLst>
          </p:cNvPr>
          <p:cNvSpPr txBox="1"/>
          <p:nvPr/>
        </p:nvSpPr>
        <p:spPr>
          <a:xfrm>
            <a:off x="1065704" y="1619496"/>
            <a:ext cx="8907177" cy="1144031"/>
          </a:xfrm>
          <a:prstGeom prst="rect">
            <a:avLst/>
          </a:prstGeom>
          <a:noFill/>
        </p:spPr>
        <p:txBody>
          <a:bodyPr wrap="square" rtlCol="0">
            <a:spAutoFit/>
          </a:bodyPr>
          <a:lstStyle/>
          <a:p>
            <a:pPr marL="342900" indent="-342900">
              <a:lnSpc>
                <a:spcPct val="150000"/>
              </a:lnSpc>
              <a:buFont typeface="Wingdings" panose="05000000000000000000" pitchFamily="2" charset="2"/>
              <a:buChar char="p"/>
            </a:pPr>
            <a:r>
              <a:rPr lang="en-US" altLang="zh-CN" sz="2400"/>
              <a:t>Feature Selecting</a:t>
            </a:r>
          </a:p>
          <a:p>
            <a:pPr marL="800100" lvl="1" indent="-342900">
              <a:lnSpc>
                <a:spcPct val="150000"/>
              </a:lnSpc>
              <a:buFont typeface="Wingdings" panose="05000000000000000000" pitchFamily="2" charset="2"/>
              <a:buChar char="Ø"/>
            </a:pPr>
            <a:r>
              <a:rPr lang="en-US" altLang="zh-CN" sz="2400"/>
              <a:t>Soft Selecting</a:t>
            </a:r>
          </a:p>
        </p:txBody>
      </p:sp>
      <p:pic>
        <p:nvPicPr>
          <p:cNvPr id="3" name="图片 2">
            <a:extLst>
              <a:ext uri="{FF2B5EF4-FFF2-40B4-BE49-F238E27FC236}">
                <a16:creationId xmlns:a16="http://schemas.microsoft.com/office/drawing/2014/main" id="{13731D6F-3436-6DBC-45D8-1C2D2A7F1565}"/>
              </a:ext>
            </a:extLst>
          </p:cNvPr>
          <p:cNvPicPr>
            <a:picLocks noChangeAspect="1"/>
          </p:cNvPicPr>
          <p:nvPr/>
        </p:nvPicPr>
        <p:blipFill>
          <a:blip r:embed="rId3"/>
          <a:stretch>
            <a:fillRect/>
          </a:stretch>
        </p:blipFill>
        <p:spPr>
          <a:xfrm>
            <a:off x="1488037" y="3324802"/>
            <a:ext cx="4553184" cy="2051155"/>
          </a:xfrm>
          <a:prstGeom prst="rect">
            <a:avLst/>
          </a:prstGeom>
        </p:spPr>
      </p:pic>
      <p:sp>
        <p:nvSpPr>
          <p:cNvPr id="5" name="文本框 4">
            <a:extLst>
              <a:ext uri="{FF2B5EF4-FFF2-40B4-BE49-F238E27FC236}">
                <a16:creationId xmlns:a16="http://schemas.microsoft.com/office/drawing/2014/main" id="{44788BBC-E689-2DA1-6F45-3993E8DBEF84}"/>
              </a:ext>
            </a:extLst>
          </p:cNvPr>
          <p:cNvSpPr txBox="1"/>
          <p:nvPr/>
        </p:nvSpPr>
        <p:spPr>
          <a:xfrm>
            <a:off x="6777728" y="2849028"/>
            <a:ext cx="5032690" cy="830997"/>
          </a:xfrm>
          <a:prstGeom prst="rect">
            <a:avLst/>
          </a:prstGeom>
          <a:noFill/>
        </p:spPr>
        <p:txBody>
          <a:bodyPr wrap="square">
            <a:spAutoFit/>
          </a:bodyPr>
          <a:lstStyle>
            <a:defPPr>
              <a:defRPr lang="zh-CN"/>
            </a:defPPr>
            <a:lvl1pPr marL="285750" indent="-285750">
              <a:buFont typeface="Wingdings" panose="05000000000000000000" pitchFamily="2" charset="2"/>
              <a:buChar char="Ø"/>
              <a:defRPr sz="2000"/>
            </a:lvl1pPr>
          </a:lstStyle>
          <a:p>
            <a:r>
              <a:rPr lang="en-US" altLang="zh-CN"/>
              <a:t>Adaptive fusion based on attention mechanism</a:t>
            </a:r>
            <a:endParaRPr lang="zh-CN" altLang="en-US"/>
          </a:p>
        </p:txBody>
      </p:sp>
      <p:sp>
        <p:nvSpPr>
          <p:cNvPr id="8" name="文本框 7">
            <a:extLst>
              <a:ext uri="{FF2B5EF4-FFF2-40B4-BE49-F238E27FC236}">
                <a16:creationId xmlns:a16="http://schemas.microsoft.com/office/drawing/2014/main" id="{9E61F3BD-FDCD-B076-78CC-46A6F3009608}"/>
              </a:ext>
            </a:extLst>
          </p:cNvPr>
          <p:cNvSpPr txBox="1"/>
          <p:nvPr/>
        </p:nvSpPr>
        <p:spPr>
          <a:xfrm>
            <a:off x="6777728" y="4068923"/>
            <a:ext cx="4838990" cy="707886"/>
          </a:xfrm>
          <a:prstGeom prst="rect">
            <a:avLst/>
          </a:prstGeom>
          <a:noFill/>
        </p:spPr>
        <p:txBody>
          <a:bodyPr wrap="square">
            <a:spAutoFit/>
          </a:bodyPr>
          <a:lstStyle/>
          <a:p>
            <a:pPr marL="285750" indent="-285750">
              <a:buFont typeface="Wingdings" panose="05000000000000000000" pitchFamily="2" charset="2"/>
              <a:buChar char="Ø"/>
            </a:pPr>
            <a:r>
              <a:rPr lang="zh-CN" altLang="en-US" sz="2000"/>
              <a:t>The reliability of different modes and the reliability of different layer features,</a:t>
            </a:r>
          </a:p>
        </p:txBody>
      </p:sp>
    </p:spTree>
    <p:extLst>
      <p:ext uri="{BB962C8B-B14F-4D97-AF65-F5344CB8AC3E}">
        <p14:creationId xmlns:p14="http://schemas.microsoft.com/office/powerpoint/2010/main" val="398748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A2365C-FE5B-D2D1-3E8B-0520BD4F6202}"/>
              </a:ext>
            </a:extLst>
          </p:cNvPr>
          <p:cNvSpPr>
            <a:spLocks noGrp="1"/>
          </p:cNvSpPr>
          <p:nvPr>
            <p:ph type="title"/>
          </p:nvPr>
        </p:nvSpPr>
        <p:spPr/>
        <p:txBody>
          <a:bodyPr/>
          <a:lstStyle/>
          <a:p>
            <a:r>
              <a:rPr lang="en-US" altLang="zh-CN"/>
              <a:t>RGBT Tracking</a:t>
            </a:r>
            <a:endParaRPr lang="zh-CN" altLang="en-US"/>
          </a:p>
        </p:txBody>
      </p:sp>
      <p:sp>
        <p:nvSpPr>
          <p:cNvPr id="6" name="文本框 5">
            <a:extLst>
              <a:ext uri="{FF2B5EF4-FFF2-40B4-BE49-F238E27FC236}">
                <a16:creationId xmlns:a16="http://schemas.microsoft.com/office/drawing/2014/main" id="{89712332-7DFC-0502-543A-27745CDEB316}"/>
              </a:ext>
            </a:extLst>
          </p:cNvPr>
          <p:cNvSpPr txBox="1"/>
          <p:nvPr/>
        </p:nvSpPr>
        <p:spPr>
          <a:xfrm>
            <a:off x="1065704" y="1619496"/>
            <a:ext cx="8907177" cy="590033"/>
          </a:xfrm>
          <a:prstGeom prst="rect">
            <a:avLst/>
          </a:prstGeom>
          <a:noFill/>
        </p:spPr>
        <p:txBody>
          <a:bodyPr wrap="square" rtlCol="0">
            <a:spAutoFit/>
          </a:bodyPr>
          <a:lstStyle/>
          <a:p>
            <a:pPr marL="342900" indent="-342900">
              <a:lnSpc>
                <a:spcPct val="150000"/>
              </a:lnSpc>
              <a:buFont typeface="Wingdings" panose="05000000000000000000" pitchFamily="2" charset="2"/>
              <a:buChar char="p"/>
            </a:pPr>
            <a:r>
              <a:rPr lang="en-US" altLang="zh-CN" sz="2400"/>
              <a:t>Dataset</a:t>
            </a:r>
          </a:p>
        </p:txBody>
      </p:sp>
      <p:pic>
        <p:nvPicPr>
          <p:cNvPr id="7" name="图片 6">
            <a:extLst>
              <a:ext uri="{FF2B5EF4-FFF2-40B4-BE49-F238E27FC236}">
                <a16:creationId xmlns:a16="http://schemas.microsoft.com/office/drawing/2014/main" id="{099ECE48-935B-5BEE-4E9C-5E30E9CAA58A}"/>
              </a:ext>
            </a:extLst>
          </p:cNvPr>
          <p:cNvPicPr>
            <a:picLocks noChangeAspect="1"/>
          </p:cNvPicPr>
          <p:nvPr/>
        </p:nvPicPr>
        <p:blipFill>
          <a:blip r:embed="rId3"/>
          <a:stretch>
            <a:fillRect/>
          </a:stretch>
        </p:blipFill>
        <p:spPr>
          <a:xfrm>
            <a:off x="4165640" y="1887729"/>
            <a:ext cx="7677545" cy="2114659"/>
          </a:xfrm>
          <a:prstGeom prst="rect">
            <a:avLst/>
          </a:prstGeom>
        </p:spPr>
      </p:pic>
      <p:pic>
        <p:nvPicPr>
          <p:cNvPr id="9" name="图片 8">
            <a:extLst>
              <a:ext uri="{FF2B5EF4-FFF2-40B4-BE49-F238E27FC236}">
                <a16:creationId xmlns:a16="http://schemas.microsoft.com/office/drawing/2014/main" id="{242CE833-E471-0827-5C31-36FB12F449A6}"/>
              </a:ext>
            </a:extLst>
          </p:cNvPr>
          <p:cNvPicPr>
            <a:picLocks noChangeAspect="1"/>
          </p:cNvPicPr>
          <p:nvPr/>
        </p:nvPicPr>
        <p:blipFill>
          <a:blip r:embed="rId4"/>
          <a:stretch>
            <a:fillRect/>
          </a:stretch>
        </p:blipFill>
        <p:spPr>
          <a:xfrm>
            <a:off x="4758171" y="4199429"/>
            <a:ext cx="6717346" cy="2204930"/>
          </a:xfrm>
          <a:prstGeom prst="rect">
            <a:avLst/>
          </a:prstGeom>
        </p:spPr>
      </p:pic>
      <p:sp>
        <p:nvSpPr>
          <p:cNvPr id="10" name="文本框 9">
            <a:extLst>
              <a:ext uri="{FF2B5EF4-FFF2-40B4-BE49-F238E27FC236}">
                <a16:creationId xmlns:a16="http://schemas.microsoft.com/office/drawing/2014/main" id="{0C33345B-AF0D-85BC-4E15-F5F2187EB44B}"/>
              </a:ext>
            </a:extLst>
          </p:cNvPr>
          <p:cNvSpPr txBox="1"/>
          <p:nvPr/>
        </p:nvSpPr>
        <p:spPr>
          <a:xfrm>
            <a:off x="1296436" y="2611526"/>
            <a:ext cx="2487168" cy="3360022"/>
          </a:xfrm>
          <a:prstGeom prst="rect">
            <a:avLst/>
          </a:prstGeom>
          <a:noFill/>
        </p:spPr>
        <p:txBody>
          <a:bodyPr wrap="square" rtlCol="0">
            <a:spAutoFit/>
          </a:bodyPr>
          <a:lstStyle/>
          <a:p>
            <a:pPr marL="342900" indent="-342900">
              <a:lnSpc>
                <a:spcPct val="150000"/>
              </a:lnSpc>
              <a:buFont typeface="+mj-lt"/>
              <a:buAutoNum type="arabicPeriod"/>
            </a:pPr>
            <a:r>
              <a:rPr lang="en-US" altLang="zh-CN" sz="2400"/>
              <a:t>GTOT</a:t>
            </a:r>
          </a:p>
          <a:p>
            <a:pPr marL="342900" indent="-342900">
              <a:lnSpc>
                <a:spcPct val="150000"/>
              </a:lnSpc>
              <a:buFont typeface="+mj-lt"/>
              <a:buAutoNum type="arabicPeriod"/>
            </a:pPr>
            <a:r>
              <a:rPr lang="en-US" altLang="zh-CN" sz="2400"/>
              <a:t>RGBT210</a:t>
            </a:r>
          </a:p>
          <a:p>
            <a:pPr marL="342900" indent="-342900">
              <a:lnSpc>
                <a:spcPct val="150000"/>
              </a:lnSpc>
              <a:buFont typeface="+mj-lt"/>
              <a:buAutoNum type="arabicPeriod"/>
            </a:pPr>
            <a:r>
              <a:rPr lang="en-US" altLang="zh-CN" sz="2400"/>
              <a:t>RGBT234</a:t>
            </a:r>
          </a:p>
          <a:p>
            <a:pPr marL="342900" indent="-342900">
              <a:lnSpc>
                <a:spcPct val="150000"/>
              </a:lnSpc>
              <a:buFont typeface="+mj-lt"/>
              <a:buAutoNum type="arabicPeriod"/>
            </a:pPr>
            <a:r>
              <a:rPr lang="en-US" altLang="zh-CN" sz="2400"/>
              <a:t>VOT2019RGBT</a:t>
            </a:r>
          </a:p>
          <a:p>
            <a:pPr marL="342900" indent="-342900">
              <a:lnSpc>
                <a:spcPct val="150000"/>
              </a:lnSpc>
              <a:buFont typeface="+mj-lt"/>
              <a:buAutoNum type="arabicPeriod"/>
            </a:pPr>
            <a:r>
              <a:rPr lang="en-US" altLang="zh-CN" sz="2400"/>
              <a:t>LasHeR</a:t>
            </a:r>
          </a:p>
          <a:p>
            <a:pPr marL="342900" indent="-342900">
              <a:lnSpc>
                <a:spcPct val="150000"/>
              </a:lnSpc>
              <a:buFont typeface="+mj-lt"/>
              <a:buAutoNum type="arabicPeriod"/>
            </a:pPr>
            <a:r>
              <a:rPr lang="en-US" altLang="zh-CN" sz="2400"/>
              <a:t>UTUAV</a:t>
            </a:r>
            <a:endParaRPr lang="zh-CN" altLang="en-US" sz="2400"/>
          </a:p>
        </p:txBody>
      </p:sp>
    </p:spTree>
    <p:extLst>
      <p:ext uri="{BB962C8B-B14F-4D97-AF65-F5344CB8AC3E}">
        <p14:creationId xmlns:p14="http://schemas.microsoft.com/office/powerpoint/2010/main" val="15970740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A2365C-FE5B-D2D1-3E8B-0520BD4F6202}"/>
              </a:ext>
            </a:extLst>
          </p:cNvPr>
          <p:cNvSpPr>
            <a:spLocks noGrp="1"/>
          </p:cNvSpPr>
          <p:nvPr>
            <p:ph type="title"/>
          </p:nvPr>
        </p:nvSpPr>
        <p:spPr/>
        <p:txBody>
          <a:bodyPr/>
          <a:lstStyle/>
          <a:p>
            <a:r>
              <a:rPr lang="en-US" altLang="zh-CN"/>
              <a:t>RGBT Tracking</a:t>
            </a:r>
            <a:endParaRPr lang="zh-CN" altLang="en-US"/>
          </a:p>
        </p:txBody>
      </p:sp>
      <p:sp>
        <p:nvSpPr>
          <p:cNvPr id="6" name="文本框 5">
            <a:extLst>
              <a:ext uri="{FF2B5EF4-FFF2-40B4-BE49-F238E27FC236}">
                <a16:creationId xmlns:a16="http://schemas.microsoft.com/office/drawing/2014/main" id="{89712332-7DFC-0502-543A-27745CDEB316}"/>
              </a:ext>
            </a:extLst>
          </p:cNvPr>
          <p:cNvSpPr txBox="1"/>
          <p:nvPr/>
        </p:nvSpPr>
        <p:spPr>
          <a:xfrm>
            <a:off x="1065704" y="1597551"/>
            <a:ext cx="8907177" cy="3914020"/>
          </a:xfrm>
          <a:prstGeom prst="rect">
            <a:avLst/>
          </a:prstGeom>
          <a:noFill/>
        </p:spPr>
        <p:txBody>
          <a:bodyPr wrap="square" rtlCol="0">
            <a:spAutoFit/>
          </a:bodyPr>
          <a:lstStyle/>
          <a:p>
            <a:pPr marL="342900" indent="-342900">
              <a:lnSpc>
                <a:spcPct val="150000"/>
              </a:lnSpc>
              <a:buFont typeface="Wingdings" panose="05000000000000000000" pitchFamily="2" charset="2"/>
              <a:buChar char="p"/>
            </a:pPr>
            <a:r>
              <a:rPr lang="en-US" altLang="zh-CN" sz="2400"/>
              <a:t>Evaluation metrics</a:t>
            </a:r>
          </a:p>
          <a:p>
            <a:pPr marL="800100" lvl="1" indent="-342900">
              <a:lnSpc>
                <a:spcPct val="150000"/>
              </a:lnSpc>
              <a:buFont typeface="Wingdings" panose="05000000000000000000" pitchFamily="2" charset="2"/>
              <a:buChar char="p"/>
            </a:pPr>
            <a:r>
              <a:rPr lang="en-US" altLang="zh-CN" sz="2400"/>
              <a:t>OPE	</a:t>
            </a:r>
          </a:p>
          <a:p>
            <a:pPr lvl="2">
              <a:lnSpc>
                <a:spcPct val="150000"/>
              </a:lnSpc>
            </a:pPr>
            <a:r>
              <a:rPr lang="en-US" altLang="zh-CN" sz="2400"/>
              <a:t>PR</a:t>
            </a:r>
            <a:r>
              <a:rPr lang="zh-CN" altLang="en-US" sz="2400"/>
              <a:t>、</a:t>
            </a:r>
            <a:r>
              <a:rPr lang="en-US" altLang="zh-CN" sz="2400"/>
              <a:t>SR</a:t>
            </a:r>
          </a:p>
          <a:p>
            <a:pPr marL="800100" lvl="1" indent="-342900">
              <a:lnSpc>
                <a:spcPct val="150000"/>
              </a:lnSpc>
              <a:buFont typeface="Wingdings" panose="05000000000000000000" pitchFamily="2" charset="2"/>
              <a:buChar char="p"/>
            </a:pPr>
            <a:r>
              <a:rPr lang="en-US" altLang="zh-CN" sz="2400"/>
              <a:t>TRE</a:t>
            </a:r>
          </a:p>
          <a:p>
            <a:pPr lvl="2">
              <a:lnSpc>
                <a:spcPct val="150000"/>
              </a:lnSpc>
            </a:pPr>
            <a:r>
              <a:rPr lang="en-US" altLang="zh-CN" sz="2400"/>
              <a:t>Temporal Robustness Evaluation</a:t>
            </a:r>
          </a:p>
          <a:p>
            <a:pPr marL="800100" lvl="1" indent="-342900">
              <a:lnSpc>
                <a:spcPct val="150000"/>
              </a:lnSpc>
              <a:buFont typeface="Wingdings" panose="05000000000000000000" pitchFamily="2" charset="2"/>
              <a:buChar char="p"/>
            </a:pPr>
            <a:r>
              <a:rPr lang="en-US" altLang="zh-CN" sz="2400"/>
              <a:t>SRE</a:t>
            </a:r>
          </a:p>
          <a:p>
            <a:pPr lvl="2">
              <a:lnSpc>
                <a:spcPct val="150000"/>
              </a:lnSpc>
            </a:pPr>
            <a:r>
              <a:rPr lang="en-US" altLang="zh-CN" sz="2400"/>
              <a:t>SpatialRobustnessEvaluation</a:t>
            </a:r>
          </a:p>
        </p:txBody>
      </p:sp>
    </p:spTree>
    <p:extLst>
      <p:ext uri="{BB962C8B-B14F-4D97-AF65-F5344CB8AC3E}">
        <p14:creationId xmlns:p14="http://schemas.microsoft.com/office/powerpoint/2010/main" val="3613732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A2365C-FE5B-D2D1-3E8B-0520BD4F6202}"/>
              </a:ext>
            </a:extLst>
          </p:cNvPr>
          <p:cNvSpPr>
            <a:spLocks noGrp="1"/>
          </p:cNvSpPr>
          <p:nvPr>
            <p:ph type="title"/>
          </p:nvPr>
        </p:nvSpPr>
        <p:spPr/>
        <p:txBody>
          <a:bodyPr/>
          <a:lstStyle/>
          <a:p>
            <a:r>
              <a:rPr lang="en-US" altLang="zh-CN"/>
              <a:t>Anti-UAV</a:t>
            </a:r>
            <a:endParaRPr lang="zh-CN" altLang="en-US"/>
          </a:p>
        </p:txBody>
      </p:sp>
      <p:sp>
        <p:nvSpPr>
          <p:cNvPr id="3" name="文本框 2">
            <a:extLst>
              <a:ext uri="{FF2B5EF4-FFF2-40B4-BE49-F238E27FC236}">
                <a16:creationId xmlns:a16="http://schemas.microsoft.com/office/drawing/2014/main" id="{29B8A2CD-33D7-1EA1-FB71-1DA3DD5E6B5B}"/>
              </a:ext>
            </a:extLst>
          </p:cNvPr>
          <p:cNvSpPr txBox="1"/>
          <p:nvPr/>
        </p:nvSpPr>
        <p:spPr>
          <a:xfrm>
            <a:off x="1069675" y="1613140"/>
            <a:ext cx="8824823" cy="2205860"/>
          </a:xfrm>
          <a:prstGeom prst="rect">
            <a:avLst/>
          </a:prstGeom>
          <a:noFill/>
        </p:spPr>
        <p:txBody>
          <a:bodyPr wrap="square" rtlCol="0">
            <a:spAutoFit/>
          </a:bodyPr>
          <a:lstStyle/>
          <a:p>
            <a:pPr marL="285750" indent="-285750">
              <a:lnSpc>
                <a:spcPct val="200000"/>
              </a:lnSpc>
              <a:buFont typeface="Wingdings" panose="05000000000000000000" pitchFamily="2" charset="2"/>
              <a:buChar char="Ø"/>
            </a:pPr>
            <a:r>
              <a:rPr lang="en-US" altLang="zh-CN" sz="2400"/>
              <a:t>Weak theory, strong application</a:t>
            </a:r>
          </a:p>
          <a:p>
            <a:pPr marL="285750" indent="-285750">
              <a:lnSpc>
                <a:spcPct val="200000"/>
              </a:lnSpc>
              <a:buFont typeface="Wingdings" panose="05000000000000000000" pitchFamily="2" charset="2"/>
              <a:buChar char="Ø"/>
            </a:pPr>
            <a:r>
              <a:rPr lang="en-US" altLang="zh-CN" sz="2400"/>
              <a:t>Tracking &amp; Detection</a:t>
            </a:r>
          </a:p>
          <a:p>
            <a:pPr marL="285750" indent="-285750">
              <a:lnSpc>
                <a:spcPct val="200000"/>
              </a:lnSpc>
              <a:buFont typeface="Wingdings" panose="05000000000000000000" pitchFamily="2" charset="2"/>
              <a:buChar char="Ø"/>
            </a:pPr>
            <a:r>
              <a:rPr lang="en-US" altLang="zh-CN" sz="2400"/>
              <a:t>Specific target </a:t>
            </a:r>
            <a:r>
              <a:rPr lang="zh-CN" altLang="en-US" sz="2400"/>
              <a:t>、</a:t>
            </a:r>
            <a:r>
              <a:rPr lang="en-US" altLang="zh-CN" sz="2400"/>
              <a:t>significant  challenges </a:t>
            </a:r>
            <a:endParaRPr lang="zh-CN" altLang="en-US" sz="2400"/>
          </a:p>
        </p:txBody>
      </p:sp>
      <p:pic>
        <p:nvPicPr>
          <p:cNvPr id="4" name="图片 3">
            <a:extLst>
              <a:ext uri="{FF2B5EF4-FFF2-40B4-BE49-F238E27FC236}">
                <a16:creationId xmlns:a16="http://schemas.microsoft.com/office/drawing/2014/main" id="{F1688755-53C6-2D04-FA10-69C198959A3C}"/>
              </a:ext>
            </a:extLst>
          </p:cNvPr>
          <p:cNvPicPr>
            <a:picLocks noChangeAspect="1"/>
          </p:cNvPicPr>
          <p:nvPr/>
        </p:nvPicPr>
        <p:blipFill>
          <a:blip r:embed="rId6"/>
          <a:stretch>
            <a:fillRect/>
          </a:stretch>
        </p:blipFill>
        <p:spPr>
          <a:xfrm>
            <a:off x="7112925" y="1393482"/>
            <a:ext cx="4637669" cy="2722724"/>
          </a:xfrm>
          <a:prstGeom prst="rect">
            <a:avLst/>
          </a:prstGeom>
        </p:spPr>
      </p:pic>
      <p:pic>
        <p:nvPicPr>
          <p:cNvPr id="8" name="Picture 4">
            <a:extLst>
              <a:ext uri="{FF2B5EF4-FFF2-40B4-BE49-F238E27FC236}">
                <a16:creationId xmlns:a16="http://schemas.microsoft.com/office/drawing/2014/main" id="{1037E6D2-B9D3-993F-7791-0A688C672848}"/>
              </a:ext>
            </a:extLst>
          </p:cNvPr>
          <p:cNvPicPr>
            <a:picLocks noChangeArrowheads="1"/>
          </p:cNvPicPr>
          <p:nvPr>
            <p:custDataLst>
              <p:tags r:id="rId1"/>
            </p:custDataLst>
          </p:nvPr>
        </p:nvPicPr>
        <p:blipFill>
          <a:blip r:embed="rId7"/>
          <a:srcRect/>
          <a:stretch>
            <a:fillRect/>
          </a:stretch>
        </p:blipFill>
        <p:spPr bwMode="auto">
          <a:xfrm>
            <a:off x="1217534" y="4489905"/>
            <a:ext cx="3041199" cy="18770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a:extLst>
              <a:ext uri="{FF2B5EF4-FFF2-40B4-BE49-F238E27FC236}">
                <a16:creationId xmlns:a16="http://schemas.microsoft.com/office/drawing/2014/main" id="{408F6598-23E7-C3EC-AEE7-15A5AD35AB8C}"/>
              </a:ext>
            </a:extLst>
          </p:cNvPr>
          <p:cNvPicPr>
            <a:picLocks noChangeArrowheads="1"/>
          </p:cNvPicPr>
          <p:nvPr>
            <p:custDataLst>
              <p:tags r:id="rId2"/>
            </p:custDataLst>
          </p:nvPr>
        </p:nvPicPr>
        <p:blipFill>
          <a:blip r:embed="rId8"/>
          <a:srcRect/>
          <a:stretch>
            <a:fillRect/>
          </a:stretch>
        </p:blipFill>
        <p:spPr bwMode="auto">
          <a:xfrm>
            <a:off x="4502603" y="4499658"/>
            <a:ext cx="3041200" cy="18770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D2BD5AF-BCD0-562E-BEFF-F5514584E08C}"/>
              </a:ext>
            </a:extLst>
          </p:cNvPr>
          <p:cNvPicPr>
            <a:picLocks noChangeArrowheads="1"/>
          </p:cNvPicPr>
          <p:nvPr>
            <p:custDataLst>
              <p:tags r:id="rId3"/>
            </p:custDataLst>
          </p:nvPr>
        </p:nvPicPr>
        <p:blipFill>
          <a:blip r:embed="rId9"/>
          <a:srcRect/>
          <a:stretch>
            <a:fillRect/>
          </a:stretch>
        </p:blipFill>
        <p:spPr bwMode="auto">
          <a:xfrm>
            <a:off x="8255000" y="4499657"/>
            <a:ext cx="3041199" cy="1877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1714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A2365C-FE5B-D2D1-3E8B-0520BD4F6202}"/>
              </a:ext>
            </a:extLst>
          </p:cNvPr>
          <p:cNvSpPr>
            <a:spLocks noGrp="1"/>
          </p:cNvSpPr>
          <p:nvPr>
            <p:ph type="title"/>
          </p:nvPr>
        </p:nvSpPr>
        <p:spPr/>
        <p:txBody>
          <a:bodyPr/>
          <a:lstStyle/>
          <a:p>
            <a:r>
              <a:rPr lang="en-US" altLang="zh-CN"/>
              <a:t>Anti-UAV</a:t>
            </a:r>
            <a:endParaRPr lang="zh-CN" altLang="en-US"/>
          </a:p>
        </p:txBody>
      </p:sp>
      <p:sp>
        <p:nvSpPr>
          <p:cNvPr id="6" name="文本框 5">
            <a:extLst>
              <a:ext uri="{FF2B5EF4-FFF2-40B4-BE49-F238E27FC236}">
                <a16:creationId xmlns:a16="http://schemas.microsoft.com/office/drawing/2014/main" id="{E4B5DF95-C95B-A368-7FC6-015B5094567A}"/>
              </a:ext>
            </a:extLst>
          </p:cNvPr>
          <p:cNvSpPr txBox="1"/>
          <p:nvPr/>
        </p:nvSpPr>
        <p:spPr>
          <a:xfrm>
            <a:off x="1346200" y="1586443"/>
            <a:ext cx="8424333" cy="2205860"/>
          </a:xfrm>
          <a:prstGeom prst="rect">
            <a:avLst/>
          </a:prstGeom>
          <a:noFill/>
        </p:spPr>
        <p:txBody>
          <a:bodyPr wrap="square" rtlCol="0">
            <a:spAutoFit/>
          </a:bodyPr>
          <a:lstStyle/>
          <a:p>
            <a:pPr>
              <a:lnSpc>
                <a:spcPct val="200000"/>
              </a:lnSpc>
            </a:pPr>
            <a:r>
              <a:rPr lang="en-US" altLang="zh-CN" sz="2400"/>
              <a:t>Overall development trajectory</a:t>
            </a:r>
          </a:p>
          <a:p>
            <a:pPr marL="342900" indent="-342900">
              <a:lnSpc>
                <a:spcPct val="200000"/>
              </a:lnSpc>
              <a:buFont typeface="Wingdings" panose="05000000000000000000" pitchFamily="2" charset="2"/>
              <a:buChar char="Ø"/>
            </a:pPr>
            <a:r>
              <a:rPr lang="en-US" altLang="zh-CN" sz="2400"/>
              <a:t>Three times  Anti-UAV Challenge</a:t>
            </a:r>
          </a:p>
          <a:p>
            <a:pPr marL="342900" indent="-342900">
              <a:lnSpc>
                <a:spcPct val="200000"/>
              </a:lnSpc>
              <a:buFont typeface="Wingdings" panose="05000000000000000000" pitchFamily="2" charset="2"/>
              <a:buChar char="Ø"/>
            </a:pPr>
            <a:r>
              <a:rPr lang="en-US" altLang="zh-CN" sz="2400"/>
              <a:t>Three large-scale datasets</a:t>
            </a:r>
            <a:r>
              <a:rPr lang="zh-CN" altLang="en-US" sz="2400"/>
              <a:t>：</a:t>
            </a:r>
            <a:r>
              <a:rPr lang="en-US" altLang="zh-CN" sz="2400"/>
              <a:t>Anti-UAV300</a:t>
            </a:r>
            <a:r>
              <a:rPr lang="zh-CN" altLang="en-US" sz="2400"/>
              <a:t>、</a:t>
            </a:r>
            <a:r>
              <a:rPr lang="en-US" altLang="zh-CN" sz="2400"/>
              <a:t>410</a:t>
            </a:r>
            <a:r>
              <a:rPr lang="zh-CN" altLang="en-US" sz="2400"/>
              <a:t>、</a:t>
            </a:r>
            <a:r>
              <a:rPr lang="en-US" altLang="zh-CN" sz="2400"/>
              <a:t>600</a:t>
            </a:r>
          </a:p>
        </p:txBody>
      </p:sp>
      <p:pic>
        <p:nvPicPr>
          <p:cNvPr id="14" name="图片 13">
            <a:extLst>
              <a:ext uri="{FF2B5EF4-FFF2-40B4-BE49-F238E27FC236}">
                <a16:creationId xmlns:a16="http://schemas.microsoft.com/office/drawing/2014/main" id="{606DFECD-9432-A164-0C5D-8948B7B08758}"/>
              </a:ext>
            </a:extLst>
          </p:cNvPr>
          <p:cNvPicPr>
            <a:picLocks noChangeAspect="1"/>
          </p:cNvPicPr>
          <p:nvPr/>
        </p:nvPicPr>
        <p:blipFill>
          <a:blip r:embed="rId3"/>
          <a:stretch>
            <a:fillRect/>
          </a:stretch>
        </p:blipFill>
        <p:spPr>
          <a:xfrm>
            <a:off x="968111" y="4092452"/>
            <a:ext cx="10255777" cy="2400423"/>
          </a:xfrm>
          <a:prstGeom prst="rect">
            <a:avLst/>
          </a:prstGeom>
        </p:spPr>
      </p:pic>
    </p:spTree>
    <p:extLst>
      <p:ext uri="{BB962C8B-B14F-4D97-AF65-F5344CB8AC3E}">
        <p14:creationId xmlns:p14="http://schemas.microsoft.com/office/powerpoint/2010/main" val="25554181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A2365C-FE5B-D2D1-3E8B-0520BD4F6202}"/>
              </a:ext>
            </a:extLst>
          </p:cNvPr>
          <p:cNvSpPr>
            <a:spLocks noGrp="1"/>
          </p:cNvSpPr>
          <p:nvPr>
            <p:ph type="title"/>
          </p:nvPr>
        </p:nvSpPr>
        <p:spPr/>
        <p:txBody>
          <a:bodyPr/>
          <a:lstStyle/>
          <a:p>
            <a:r>
              <a:rPr lang="en-US" altLang="zh-CN"/>
              <a:t>Anti-UAV</a:t>
            </a:r>
            <a:endParaRPr lang="zh-CN" altLang="en-US"/>
          </a:p>
        </p:txBody>
      </p:sp>
      <p:sp>
        <p:nvSpPr>
          <p:cNvPr id="6" name="文本框 5">
            <a:extLst>
              <a:ext uri="{FF2B5EF4-FFF2-40B4-BE49-F238E27FC236}">
                <a16:creationId xmlns:a16="http://schemas.microsoft.com/office/drawing/2014/main" id="{E4B5DF95-C95B-A368-7FC6-015B5094567A}"/>
              </a:ext>
            </a:extLst>
          </p:cNvPr>
          <p:cNvSpPr txBox="1"/>
          <p:nvPr/>
        </p:nvSpPr>
        <p:spPr>
          <a:xfrm>
            <a:off x="1346200" y="1586443"/>
            <a:ext cx="8424333" cy="1467197"/>
          </a:xfrm>
          <a:prstGeom prst="rect">
            <a:avLst/>
          </a:prstGeom>
          <a:noFill/>
        </p:spPr>
        <p:txBody>
          <a:bodyPr wrap="square" rtlCol="0">
            <a:spAutoFit/>
          </a:bodyPr>
          <a:lstStyle/>
          <a:p>
            <a:pPr marL="342900" indent="-342900">
              <a:lnSpc>
                <a:spcPct val="200000"/>
              </a:lnSpc>
              <a:buFont typeface="Wingdings" panose="05000000000000000000" pitchFamily="2" charset="2"/>
              <a:buChar char="Ø"/>
            </a:pPr>
            <a:r>
              <a:rPr lang="en-US" altLang="zh-CN" sz="2400"/>
              <a:t>Anti-UAV300</a:t>
            </a:r>
          </a:p>
          <a:p>
            <a:pPr marL="342900" indent="-342900">
              <a:lnSpc>
                <a:spcPct val="200000"/>
              </a:lnSpc>
              <a:buFont typeface="Wingdings" panose="05000000000000000000" pitchFamily="2" charset="2"/>
              <a:buChar char="Ø"/>
            </a:pPr>
            <a:r>
              <a:rPr lang="en-US" altLang="zh-CN" sz="2400"/>
              <a:t>IR &amp; RGBT</a:t>
            </a:r>
          </a:p>
        </p:txBody>
      </p:sp>
      <p:pic>
        <p:nvPicPr>
          <p:cNvPr id="3" name="图片 2">
            <a:extLst>
              <a:ext uri="{FF2B5EF4-FFF2-40B4-BE49-F238E27FC236}">
                <a16:creationId xmlns:a16="http://schemas.microsoft.com/office/drawing/2014/main" id="{043C950A-6891-BA4B-EDBB-D0064102FCB2}"/>
              </a:ext>
            </a:extLst>
          </p:cNvPr>
          <p:cNvPicPr>
            <a:picLocks noChangeAspect="1"/>
          </p:cNvPicPr>
          <p:nvPr/>
        </p:nvPicPr>
        <p:blipFill>
          <a:blip r:embed="rId3"/>
          <a:stretch>
            <a:fillRect/>
          </a:stretch>
        </p:blipFill>
        <p:spPr>
          <a:xfrm>
            <a:off x="6480043" y="3257862"/>
            <a:ext cx="5251720" cy="3035456"/>
          </a:xfrm>
          <a:prstGeom prst="rect">
            <a:avLst/>
          </a:prstGeom>
        </p:spPr>
      </p:pic>
      <p:pic>
        <p:nvPicPr>
          <p:cNvPr id="4" name="图片 3">
            <a:extLst>
              <a:ext uri="{FF2B5EF4-FFF2-40B4-BE49-F238E27FC236}">
                <a16:creationId xmlns:a16="http://schemas.microsoft.com/office/drawing/2014/main" id="{BE1B01E1-06EB-E765-E9D0-838652F42D78}"/>
              </a:ext>
            </a:extLst>
          </p:cNvPr>
          <p:cNvPicPr>
            <a:picLocks noChangeAspect="1"/>
          </p:cNvPicPr>
          <p:nvPr/>
        </p:nvPicPr>
        <p:blipFill>
          <a:blip r:embed="rId4"/>
          <a:stretch>
            <a:fillRect/>
          </a:stretch>
        </p:blipFill>
        <p:spPr>
          <a:xfrm>
            <a:off x="595707" y="3536294"/>
            <a:ext cx="5226319" cy="2502029"/>
          </a:xfrm>
          <a:prstGeom prst="rect">
            <a:avLst/>
          </a:prstGeom>
        </p:spPr>
      </p:pic>
    </p:spTree>
    <p:extLst>
      <p:ext uri="{BB962C8B-B14F-4D97-AF65-F5344CB8AC3E}">
        <p14:creationId xmlns:p14="http://schemas.microsoft.com/office/powerpoint/2010/main" val="2003166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A2365C-FE5B-D2D1-3E8B-0520BD4F6202}"/>
              </a:ext>
            </a:extLst>
          </p:cNvPr>
          <p:cNvSpPr>
            <a:spLocks noGrp="1"/>
          </p:cNvSpPr>
          <p:nvPr>
            <p:ph type="title"/>
          </p:nvPr>
        </p:nvSpPr>
        <p:spPr/>
        <p:txBody>
          <a:bodyPr/>
          <a:lstStyle/>
          <a:p>
            <a:r>
              <a:rPr lang="en-US" altLang="zh-CN"/>
              <a:t>Anti-UAV</a:t>
            </a:r>
            <a:endParaRPr lang="zh-CN" altLang="en-US"/>
          </a:p>
        </p:txBody>
      </p:sp>
      <p:sp>
        <p:nvSpPr>
          <p:cNvPr id="7" name="文本框 6">
            <a:extLst>
              <a:ext uri="{FF2B5EF4-FFF2-40B4-BE49-F238E27FC236}">
                <a16:creationId xmlns:a16="http://schemas.microsoft.com/office/drawing/2014/main" id="{06A5444D-936B-E968-FF6A-D28475168885}"/>
              </a:ext>
            </a:extLst>
          </p:cNvPr>
          <p:cNvSpPr txBox="1"/>
          <p:nvPr/>
        </p:nvSpPr>
        <p:spPr>
          <a:xfrm>
            <a:off x="1379928" y="1434043"/>
            <a:ext cx="8424333" cy="1467197"/>
          </a:xfrm>
          <a:prstGeom prst="rect">
            <a:avLst/>
          </a:prstGeom>
          <a:noFill/>
        </p:spPr>
        <p:txBody>
          <a:bodyPr wrap="square" rtlCol="0">
            <a:spAutoFit/>
          </a:bodyPr>
          <a:lstStyle/>
          <a:p>
            <a:pPr marL="342900" indent="-342900">
              <a:lnSpc>
                <a:spcPct val="200000"/>
              </a:lnSpc>
              <a:buFont typeface="Wingdings" panose="05000000000000000000" pitchFamily="2" charset="2"/>
              <a:buChar char="Ø"/>
            </a:pPr>
            <a:r>
              <a:rPr lang="en-US" altLang="zh-CN" sz="2400"/>
              <a:t>Anti-UAV300</a:t>
            </a:r>
          </a:p>
          <a:p>
            <a:pPr marL="342900" indent="-342900">
              <a:lnSpc>
                <a:spcPct val="200000"/>
              </a:lnSpc>
              <a:buFont typeface="Wingdings" panose="05000000000000000000" pitchFamily="2" charset="2"/>
              <a:buChar char="Ø"/>
            </a:pPr>
            <a:r>
              <a:rPr lang="en-US" altLang="zh-CN" sz="2400"/>
              <a:t>Representative methods</a:t>
            </a:r>
          </a:p>
        </p:txBody>
      </p:sp>
      <p:pic>
        <p:nvPicPr>
          <p:cNvPr id="9" name="图片 8">
            <a:extLst>
              <a:ext uri="{FF2B5EF4-FFF2-40B4-BE49-F238E27FC236}">
                <a16:creationId xmlns:a16="http://schemas.microsoft.com/office/drawing/2014/main" id="{D97A1DDC-37D3-0841-1C46-6EEB8377E996}"/>
              </a:ext>
            </a:extLst>
          </p:cNvPr>
          <p:cNvPicPr>
            <a:picLocks noChangeAspect="1"/>
          </p:cNvPicPr>
          <p:nvPr/>
        </p:nvPicPr>
        <p:blipFill>
          <a:blip r:embed="rId3"/>
          <a:stretch>
            <a:fillRect/>
          </a:stretch>
        </p:blipFill>
        <p:spPr>
          <a:xfrm>
            <a:off x="1100667" y="2901240"/>
            <a:ext cx="9457267" cy="3910647"/>
          </a:xfrm>
          <a:prstGeom prst="rect">
            <a:avLst/>
          </a:prstGeom>
        </p:spPr>
      </p:pic>
    </p:spTree>
    <p:extLst>
      <p:ext uri="{BB962C8B-B14F-4D97-AF65-F5344CB8AC3E}">
        <p14:creationId xmlns:p14="http://schemas.microsoft.com/office/powerpoint/2010/main" val="2194651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EEFD40-BF7E-E79C-5DB1-CD757CAA231F}"/>
              </a:ext>
            </a:extLst>
          </p:cNvPr>
          <p:cNvSpPr>
            <a:spLocks noGrp="1"/>
          </p:cNvSpPr>
          <p:nvPr>
            <p:ph type="title"/>
          </p:nvPr>
        </p:nvSpPr>
        <p:spPr/>
        <p:txBody>
          <a:bodyPr/>
          <a:lstStyle/>
          <a:p>
            <a:r>
              <a:rPr lang="en-US" altLang="zh-CN"/>
              <a:t>Problem definition</a:t>
            </a:r>
            <a:endParaRPr lang="zh-CN" altLang="en-US"/>
          </a:p>
        </p:txBody>
      </p:sp>
      <p:sp>
        <p:nvSpPr>
          <p:cNvPr id="3" name="内容占位符 2">
            <a:extLst>
              <a:ext uri="{FF2B5EF4-FFF2-40B4-BE49-F238E27FC236}">
                <a16:creationId xmlns:a16="http://schemas.microsoft.com/office/drawing/2014/main" id="{5D1A50E4-129F-01FD-1753-C5BB8D35C9E0}"/>
              </a:ext>
            </a:extLst>
          </p:cNvPr>
          <p:cNvSpPr>
            <a:spLocks noGrp="1"/>
          </p:cNvSpPr>
          <p:nvPr>
            <p:ph idx="1"/>
          </p:nvPr>
        </p:nvSpPr>
        <p:spPr/>
        <p:txBody>
          <a:bodyPr/>
          <a:lstStyle/>
          <a:p>
            <a:pPr>
              <a:lnSpc>
                <a:spcPct val="100000"/>
              </a:lnSpc>
            </a:pPr>
            <a:r>
              <a:rPr lang="en-US" altLang="zh-CN"/>
              <a:t>Input	</a:t>
            </a:r>
          </a:p>
          <a:p>
            <a:pPr lvl="1">
              <a:lnSpc>
                <a:spcPct val="100000"/>
              </a:lnSpc>
            </a:pPr>
            <a:r>
              <a:rPr lang="en-US" altLang="zh-CN"/>
              <a:t>A video  which contains a pointed object </a:t>
            </a:r>
          </a:p>
          <a:p>
            <a:pPr lvl="1">
              <a:lnSpc>
                <a:spcPct val="100000"/>
              </a:lnSpc>
            </a:pPr>
            <a:r>
              <a:rPr lang="en-US" altLang="zh-CN"/>
              <a:t>The location of the target in the first frame</a:t>
            </a:r>
          </a:p>
          <a:p>
            <a:pPr>
              <a:lnSpc>
                <a:spcPct val="100000"/>
              </a:lnSpc>
            </a:pPr>
            <a:r>
              <a:rPr lang="en-US" altLang="zh-CN"/>
              <a:t>Output</a:t>
            </a:r>
          </a:p>
          <a:p>
            <a:pPr lvl="1">
              <a:lnSpc>
                <a:spcPct val="100000"/>
              </a:lnSpc>
            </a:pPr>
            <a:r>
              <a:rPr lang="en-US" altLang="zh-CN"/>
              <a:t>The trajectory of the target</a:t>
            </a:r>
          </a:p>
          <a:p>
            <a:pPr>
              <a:lnSpc>
                <a:spcPct val="100000"/>
              </a:lnSpc>
            </a:pPr>
            <a:r>
              <a:rPr lang="en-US" altLang="zh-CN">
                <a:effectLst/>
              </a:rPr>
              <a:t>The distinguish with object detection</a:t>
            </a:r>
          </a:p>
          <a:p>
            <a:pPr lvl="1">
              <a:lnSpc>
                <a:spcPct val="100000"/>
              </a:lnSpc>
            </a:pPr>
            <a:r>
              <a:rPr lang="en-US" altLang="zh-CN"/>
              <a:t>General object </a:t>
            </a:r>
          </a:p>
          <a:p>
            <a:pPr lvl="1">
              <a:lnSpc>
                <a:spcPct val="100000"/>
              </a:lnSpc>
            </a:pPr>
            <a:r>
              <a:rPr lang="en-US" altLang="zh-CN"/>
              <a:t>Speed</a:t>
            </a:r>
          </a:p>
          <a:p>
            <a:pPr lvl="1">
              <a:lnSpc>
                <a:spcPct val="100000"/>
              </a:lnSpc>
            </a:pPr>
            <a:r>
              <a:rPr lang="en-US" altLang="zh-CN"/>
              <a:t>Similar object localization</a:t>
            </a:r>
          </a:p>
        </p:txBody>
      </p:sp>
    </p:spTree>
    <p:extLst>
      <p:ext uri="{BB962C8B-B14F-4D97-AF65-F5344CB8AC3E}">
        <p14:creationId xmlns:p14="http://schemas.microsoft.com/office/powerpoint/2010/main" val="41723319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A2365C-FE5B-D2D1-3E8B-0520BD4F6202}"/>
              </a:ext>
            </a:extLst>
          </p:cNvPr>
          <p:cNvSpPr>
            <a:spLocks noGrp="1"/>
          </p:cNvSpPr>
          <p:nvPr>
            <p:ph type="title"/>
          </p:nvPr>
        </p:nvSpPr>
        <p:spPr/>
        <p:txBody>
          <a:bodyPr/>
          <a:lstStyle/>
          <a:p>
            <a:r>
              <a:rPr lang="en-US" altLang="zh-CN"/>
              <a:t>Anti-UAV</a:t>
            </a:r>
            <a:endParaRPr lang="zh-CN" altLang="en-US"/>
          </a:p>
        </p:txBody>
      </p:sp>
      <p:sp>
        <p:nvSpPr>
          <p:cNvPr id="7" name="文本框 6">
            <a:extLst>
              <a:ext uri="{FF2B5EF4-FFF2-40B4-BE49-F238E27FC236}">
                <a16:creationId xmlns:a16="http://schemas.microsoft.com/office/drawing/2014/main" id="{06A5444D-936B-E968-FF6A-D28475168885}"/>
              </a:ext>
            </a:extLst>
          </p:cNvPr>
          <p:cNvSpPr txBox="1"/>
          <p:nvPr/>
        </p:nvSpPr>
        <p:spPr>
          <a:xfrm>
            <a:off x="1379928" y="1434043"/>
            <a:ext cx="8424333" cy="1467197"/>
          </a:xfrm>
          <a:prstGeom prst="rect">
            <a:avLst/>
          </a:prstGeom>
          <a:noFill/>
        </p:spPr>
        <p:txBody>
          <a:bodyPr wrap="square" rtlCol="0">
            <a:spAutoFit/>
          </a:bodyPr>
          <a:lstStyle/>
          <a:p>
            <a:pPr marL="342900" indent="-342900">
              <a:lnSpc>
                <a:spcPct val="200000"/>
              </a:lnSpc>
              <a:buFont typeface="Wingdings" panose="05000000000000000000" pitchFamily="2" charset="2"/>
              <a:buChar char="Ø"/>
            </a:pPr>
            <a:r>
              <a:rPr lang="en-US" altLang="zh-CN" sz="2400"/>
              <a:t>Anti-UAV300</a:t>
            </a:r>
          </a:p>
          <a:p>
            <a:pPr marL="342900" indent="-342900">
              <a:lnSpc>
                <a:spcPct val="200000"/>
              </a:lnSpc>
              <a:buFont typeface="Wingdings" panose="05000000000000000000" pitchFamily="2" charset="2"/>
              <a:buChar char="Ø"/>
            </a:pPr>
            <a:r>
              <a:rPr lang="en-US" altLang="zh-CN" sz="2400"/>
              <a:t>Representative methods</a:t>
            </a:r>
          </a:p>
        </p:txBody>
      </p:sp>
      <p:pic>
        <p:nvPicPr>
          <p:cNvPr id="4" name="图片 3">
            <a:extLst>
              <a:ext uri="{FF2B5EF4-FFF2-40B4-BE49-F238E27FC236}">
                <a16:creationId xmlns:a16="http://schemas.microsoft.com/office/drawing/2014/main" id="{3CA162E6-55F5-5E09-BB5D-1A9903443C61}"/>
              </a:ext>
            </a:extLst>
          </p:cNvPr>
          <p:cNvPicPr>
            <a:picLocks noChangeAspect="1"/>
          </p:cNvPicPr>
          <p:nvPr/>
        </p:nvPicPr>
        <p:blipFill>
          <a:blip r:embed="rId3"/>
          <a:stretch>
            <a:fillRect/>
          </a:stretch>
        </p:blipFill>
        <p:spPr>
          <a:xfrm>
            <a:off x="1253066" y="3393741"/>
            <a:ext cx="6026774" cy="3099134"/>
          </a:xfrm>
          <a:prstGeom prst="rect">
            <a:avLst/>
          </a:prstGeom>
        </p:spPr>
      </p:pic>
      <p:pic>
        <p:nvPicPr>
          <p:cNvPr id="5" name="图片 4">
            <a:extLst>
              <a:ext uri="{FF2B5EF4-FFF2-40B4-BE49-F238E27FC236}">
                <a16:creationId xmlns:a16="http://schemas.microsoft.com/office/drawing/2014/main" id="{B749F914-657D-90E9-9E29-AFE72771B440}"/>
              </a:ext>
            </a:extLst>
          </p:cNvPr>
          <p:cNvPicPr>
            <a:picLocks noChangeAspect="1"/>
          </p:cNvPicPr>
          <p:nvPr/>
        </p:nvPicPr>
        <p:blipFill>
          <a:blip r:embed="rId4"/>
          <a:stretch>
            <a:fillRect/>
          </a:stretch>
        </p:blipFill>
        <p:spPr>
          <a:xfrm>
            <a:off x="7653733" y="3421277"/>
            <a:ext cx="4301056" cy="3225792"/>
          </a:xfrm>
          <a:prstGeom prst="rect">
            <a:avLst/>
          </a:prstGeom>
        </p:spPr>
      </p:pic>
    </p:spTree>
    <p:extLst>
      <p:ext uri="{BB962C8B-B14F-4D97-AF65-F5344CB8AC3E}">
        <p14:creationId xmlns:p14="http://schemas.microsoft.com/office/powerpoint/2010/main" val="3659830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A2365C-FE5B-D2D1-3E8B-0520BD4F6202}"/>
              </a:ext>
            </a:extLst>
          </p:cNvPr>
          <p:cNvSpPr>
            <a:spLocks noGrp="1"/>
          </p:cNvSpPr>
          <p:nvPr>
            <p:ph type="title"/>
          </p:nvPr>
        </p:nvSpPr>
        <p:spPr/>
        <p:txBody>
          <a:bodyPr/>
          <a:lstStyle/>
          <a:p>
            <a:r>
              <a:rPr lang="en-US" altLang="zh-CN"/>
              <a:t>Anti-UAV</a:t>
            </a:r>
            <a:endParaRPr lang="zh-CN" altLang="en-US"/>
          </a:p>
        </p:txBody>
      </p:sp>
      <p:sp>
        <p:nvSpPr>
          <p:cNvPr id="7" name="文本框 6">
            <a:extLst>
              <a:ext uri="{FF2B5EF4-FFF2-40B4-BE49-F238E27FC236}">
                <a16:creationId xmlns:a16="http://schemas.microsoft.com/office/drawing/2014/main" id="{06A5444D-936B-E968-FF6A-D28475168885}"/>
              </a:ext>
            </a:extLst>
          </p:cNvPr>
          <p:cNvSpPr txBox="1"/>
          <p:nvPr/>
        </p:nvSpPr>
        <p:spPr>
          <a:xfrm>
            <a:off x="1379928" y="1434043"/>
            <a:ext cx="8424333" cy="1467197"/>
          </a:xfrm>
          <a:prstGeom prst="rect">
            <a:avLst/>
          </a:prstGeom>
          <a:noFill/>
        </p:spPr>
        <p:txBody>
          <a:bodyPr wrap="square" rtlCol="0">
            <a:spAutoFit/>
          </a:bodyPr>
          <a:lstStyle/>
          <a:p>
            <a:pPr marL="342900" indent="-342900">
              <a:lnSpc>
                <a:spcPct val="200000"/>
              </a:lnSpc>
              <a:buFont typeface="Wingdings" panose="05000000000000000000" pitchFamily="2" charset="2"/>
              <a:buChar char="Ø"/>
            </a:pPr>
            <a:r>
              <a:rPr lang="en-US" altLang="zh-CN" sz="2400"/>
              <a:t>Anti-UAV 410</a:t>
            </a:r>
          </a:p>
          <a:p>
            <a:pPr marL="342900" indent="-342900">
              <a:lnSpc>
                <a:spcPct val="200000"/>
              </a:lnSpc>
              <a:buFont typeface="Wingdings" panose="05000000000000000000" pitchFamily="2" charset="2"/>
              <a:buChar char="Ø"/>
            </a:pPr>
            <a:r>
              <a:rPr lang="en-US" altLang="zh-CN" sz="2400"/>
              <a:t>Representative methods</a:t>
            </a:r>
          </a:p>
        </p:txBody>
      </p:sp>
      <p:pic>
        <p:nvPicPr>
          <p:cNvPr id="3" name="图片 2">
            <a:extLst>
              <a:ext uri="{FF2B5EF4-FFF2-40B4-BE49-F238E27FC236}">
                <a16:creationId xmlns:a16="http://schemas.microsoft.com/office/drawing/2014/main" id="{0036ECD6-F1A7-7F18-648F-3120A0BDAF83}"/>
              </a:ext>
            </a:extLst>
          </p:cNvPr>
          <p:cNvPicPr>
            <a:picLocks noChangeAspect="1"/>
          </p:cNvPicPr>
          <p:nvPr/>
        </p:nvPicPr>
        <p:blipFill>
          <a:blip r:embed="rId3"/>
          <a:stretch>
            <a:fillRect/>
          </a:stretch>
        </p:blipFill>
        <p:spPr>
          <a:xfrm>
            <a:off x="1379928" y="3077524"/>
            <a:ext cx="9526352" cy="3571722"/>
          </a:xfrm>
          <a:prstGeom prst="rect">
            <a:avLst/>
          </a:prstGeom>
        </p:spPr>
      </p:pic>
    </p:spTree>
    <p:extLst>
      <p:ext uri="{BB962C8B-B14F-4D97-AF65-F5344CB8AC3E}">
        <p14:creationId xmlns:p14="http://schemas.microsoft.com/office/powerpoint/2010/main" val="10851197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A2365C-FE5B-D2D1-3E8B-0520BD4F6202}"/>
              </a:ext>
            </a:extLst>
          </p:cNvPr>
          <p:cNvSpPr>
            <a:spLocks noGrp="1"/>
          </p:cNvSpPr>
          <p:nvPr>
            <p:ph type="title"/>
          </p:nvPr>
        </p:nvSpPr>
        <p:spPr/>
        <p:txBody>
          <a:bodyPr/>
          <a:lstStyle/>
          <a:p>
            <a:r>
              <a:rPr lang="en-US" altLang="zh-CN"/>
              <a:t>Anti-UAV</a:t>
            </a:r>
            <a:endParaRPr lang="zh-CN" altLang="en-US"/>
          </a:p>
        </p:txBody>
      </p:sp>
      <p:sp>
        <p:nvSpPr>
          <p:cNvPr id="7" name="文本框 6">
            <a:extLst>
              <a:ext uri="{FF2B5EF4-FFF2-40B4-BE49-F238E27FC236}">
                <a16:creationId xmlns:a16="http://schemas.microsoft.com/office/drawing/2014/main" id="{06A5444D-936B-E968-FF6A-D28475168885}"/>
              </a:ext>
            </a:extLst>
          </p:cNvPr>
          <p:cNvSpPr txBox="1"/>
          <p:nvPr/>
        </p:nvSpPr>
        <p:spPr>
          <a:xfrm>
            <a:off x="1379928" y="1434043"/>
            <a:ext cx="8424333" cy="1467197"/>
          </a:xfrm>
          <a:prstGeom prst="rect">
            <a:avLst/>
          </a:prstGeom>
          <a:noFill/>
        </p:spPr>
        <p:txBody>
          <a:bodyPr wrap="square" rtlCol="0">
            <a:spAutoFit/>
          </a:bodyPr>
          <a:lstStyle/>
          <a:p>
            <a:pPr marL="342900" indent="-342900">
              <a:lnSpc>
                <a:spcPct val="200000"/>
              </a:lnSpc>
              <a:buFont typeface="Wingdings" panose="05000000000000000000" pitchFamily="2" charset="2"/>
              <a:buChar char="Ø"/>
            </a:pPr>
            <a:r>
              <a:rPr lang="en-US" altLang="zh-CN" sz="2400"/>
              <a:t>Anti-UAV 600</a:t>
            </a:r>
          </a:p>
          <a:p>
            <a:pPr marL="342900" indent="-342900">
              <a:lnSpc>
                <a:spcPct val="200000"/>
              </a:lnSpc>
              <a:buFont typeface="Wingdings" panose="05000000000000000000" pitchFamily="2" charset="2"/>
              <a:buChar char="Ø"/>
            </a:pPr>
            <a:r>
              <a:rPr lang="en-US" altLang="zh-CN" sz="2400"/>
              <a:t>Representative methods</a:t>
            </a:r>
          </a:p>
        </p:txBody>
      </p:sp>
      <p:pic>
        <p:nvPicPr>
          <p:cNvPr id="4" name="图片 3">
            <a:extLst>
              <a:ext uri="{FF2B5EF4-FFF2-40B4-BE49-F238E27FC236}">
                <a16:creationId xmlns:a16="http://schemas.microsoft.com/office/drawing/2014/main" id="{B71D5EDE-0F77-464F-7C5F-E1ABA2B7FB3B}"/>
              </a:ext>
            </a:extLst>
          </p:cNvPr>
          <p:cNvPicPr>
            <a:picLocks noChangeAspect="1"/>
          </p:cNvPicPr>
          <p:nvPr/>
        </p:nvPicPr>
        <p:blipFill>
          <a:blip r:embed="rId3"/>
          <a:stretch>
            <a:fillRect/>
          </a:stretch>
        </p:blipFill>
        <p:spPr>
          <a:xfrm>
            <a:off x="1282467" y="2979113"/>
            <a:ext cx="9068266" cy="3676839"/>
          </a:xfrm>
          <a:prstGeom prst="rect">
            <a:avLst/>
          </a:prstGeom>
        </p:spPr>
      </p:pic>
    </p:spTree>
    <p:extLst>
      <p:ext uri="{BB962C8B-B14F-4D97-AF65-F5344CB8AC3E}">
        <p14:creationId xmlns:p14="http://schemas.microsoft.com/office/powerpoint/2010/main" val="22950348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A2365C-FE5B-D2D1-3E8B-0520BD4F6202}"/>
              </a:ext>
            </a:extLst>
          </p:cNvPr>
          <p:cNvSpPr>
            <a:spLocks noGrp="1"/>
          </p:cNvSpPr>
          <p:nvPr>
            <p:ph type="title"/>
          </p:nvPr>
        </p:nvSpPr>
        <p:spPr/>
        <p:txBody>
          <a:bodyPr/>
          <a:lstStyle/>
          <a:p>
            <a:r>
              <a:rPr lang="en-US" altLang="zh-CN"/>
              <a:t>Reference</a:t>
            </a:r>
            <a:endParaRPr lang="zh-CN" altLang="en-US"/>
          </a:p>
        </p:txBody>
      </p:sp>
      <p:sp>
        <p:nvSpPr>
          <p:cNvPr id="7" name="文本框 6">
            <a:extLst>
              <a:ext uri="{FF2B5EF4-FFF2-40B4-BE49-F238E27FC236}">
                <a16:creationId xmlns:a16="http://schemas.microsoft.com/office/drawing/2014/main" id="{06A5444D-936B-E968-FF6A-D28475168885}"/>
              </a:ext>
            </a:extLst>
          </p:cNvPr>
          <p:cNvSpPr txBox="1"/>
          <p:nvPr/>
        </p:nvSpPr>
        <p:spPr>
          <a:xfrm>
            <a:off x="419033" y="1961803"/>
            <a:ext cx="11506912" cy="2205860"/>
          </a:xfrm>
          <a:prstGeom prst="rect">
            <a:avLst/>
          </a:prstGeom>
          <a:noFill/>
        </p:spPr>
        <p:txBody>
          <a:bodyPr wrap="square" rtlCol="0">
            <a:spAutoFit/>
          </a:bodyPr>
          <a:lstStyle/>
          <a:p>
            <a:pPr marL="342900" indent="-342900">
              <a:lnSpc>
                <a:spcPct val="200000"/>
              </a:lnSpc>
              <a:buFont typeface="Wingdings" panose="05000000000000000000" pitchFamily="2" charset="2"/>
              <a:buChar char="Ø"/>
            </a:pPr>
            <a:r>
              <a:rPr lang="en-US" altLang="zh-CN" sz="2400"/>
              <a:t>Anti-UAV home page</a:t>
            </a:r>
            <a:r>
              <a:rPr lang="zh-CN" altLang="en-US" sz="2400"/>
              <a:t>：</a:t>
            </a:r>
            <a:r>
              <a:rPr lang="en-US" altLang="zh-CN" sz="2400">
                <a:hlinkClick r:id="rId3"/>
              </a:rPr>
              <a:t>https://anti-uav.github.io/</a:t>
            </a:r>
            <a:endParaRPr lang="en-US" altLang="zh-CN" sz="2400"/>
          </a:p>
          <a:p>
            <a:pPr marL="342900" indent="-342900">
              <a:lnSpc>
                <a:spcPct val="200000"/>
              </a:lnSpc>
              <a:buFont typeface="Wingdings" panose="05000000000000000000" pitchFamily="2" charset="2"/>
              <a:buChar char="Ø"/>
            </a:pPr>
            <a:r>
              <a:rPr lang="en-US" altLang="zh-CN" sz="2400"/>
              <a:t>Review and Analysis of RGBT Single Object Tracking Methods: A Fusion Perspective</a:t>
            </a:r>
          </a:p>
          <a:p>
            <a:pPr marL="342900" indent="-342900">
              <a:lnSpc>
                <a:spcPct val="200000"/>
              </a:lnSpc>
              <a:buFont typeface="Wingdings" panose="05000000000000000000" pitchFamily="2" charset="2"/>
              <a:buChar char="Ø"/>
            </a:pPr>
            <a:r>
              <a:rPr lang="zh-CN" altLang="en-US" sz="2400"/>
              <a:t>多模态视觉跟踪方法综述</a:t>
            </a:r>
            <a:endParaRPr lang="en-US" altLang="zh-CN" sz="2400"/>
          </a:p>
        </p:txBody>
      </p:sp>
    </p:spTree>
    <p:extLst>
      <p:ext uri="{BB962C8B-B14F-4D97-AF65-F5344CB8AC3E}">
        <p14:creationId xmlns:p14="http://schemas.microsoft.com/office/powerpoint/2010/main" val="767796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E3F89E-223B-C5CB-E343-074FD4812FF2}"/>
              </a:ext>
            </a:extLst>
          </p:cNvPr>
          <p:cNvSpPr>
            <a:spLocks noGrp="1"/>
          </p:cNvSpPr>
          <p:nvPr>
            <p:ph type="title"/>
          </p:nvPr>
        </p:nvSpPr>
        <p:spPr/>
        <p:txBody>
          <a:bodyPr/>
          <a:lstStyle/>
          <a:p>
            <a:r>
              <a:rPr lang="en-US" altLang="zh-CN"/>
              <a:t>RGBT Tracking</a:t>
            </a:r>
            <a:endParaRPr lang="zh-CN" altLang="en-US"/>
          </a:p>
        </p:txBody>
      </p:sp>
      <p:pic>
        <p:nvPicPr>
          <p:cNvPr id="4" name="内容占位符 3">
            <a:extLst>
              <a:ext uri="{FF2B5EF4-FFF2-40B4-BE49-F238E27FC236}">
                <a16:creationId xmlns:a16="http://schemas.microsoft.com/office/drawing/2014/main" id="{15A25FBC-2089-E8DD-680C-30C4770082B6}"/>
              </a:ext>
            </a:extLst>
          </p:cNvPr>
          <p:cNvPicPr>
            <a:picLocks noGrp="1" noChangeAspect="1"/>
          </p:cNvPicPr>
          <p:nvPr>
            <p:ph idx="1"/>
          </p:nvPr>
        </p:nvPicPr>
        <p:blipFill>
          <a:blip r:embed="rId2"/>
          <a:stretch>
            <a:fillRect/>
          </a:stretch>
        </p:blipFill>
        <p:spPr>
          <a:xfrm>
            <a:off x="1305343" y="3494762"/>
            <a:ext cx="8642794" cy="2381372"/>
          </a:xfrm>
          <a:prstGeom prst="rect">
            <a:avLst/>
          </a:prstGeom>
        </p:spPr>
      </p:pic>
      <p:sp>
        <p:nvSpPr>
          <p:cNvPr id="5" name="文本框 4">
            <a:extLst>
              <a:ext uri="{FF2B5EF4-FFF2-40B4-BE49-F238E27FC236}">
                <a16:creationId xmlns:a16="http://schemas.microsoft.com/office/drawing/2014/main" id="{9442B5AC-C9BF-A2E7-C374-61B266474EF1}"/>
              </a:ext>
            </a:extLst>
          </p:cNvPr>
          <p:cNvSpPr txBox="1"/>
          <p:nvPr/>
        </p:nvSpPr>
        <p:spPr>
          <a:xfrm>
            <a:off x="1305343" y="1690688"/>
            <a:ext cx="7525710" cy="830997"/>
          </a:xfrm>
          <a:prstGeom prst="rect">
            <a:avLst/>
          </a:prstGeom>
          <a:noFill/>
        </p:spPr>
        <p:txBody>
          <a:bodyPr wrap="square" rtlCol="0">
            <a:spAutoFit/>
          </a:bodyPr>
          <a:lstStyle/>
          <a:p>
            <a:r>
              <a:rPr lang="en-US" altLang="zh-CN" sz="2400"/>
              <a:t>The limitation of general object tracking</a:t>
            </a:r>
          </a:p>
          <a:p>
            <a:endParaRPr lang="zh-CN" altLang="en-US" sz="2400"/>
          </a:p>
        </p:txBody>
      </p:sp>
      <p:sp>
        <p:nvSpPr>
          <p:cNvPr id="7" name="文本框 6">
            <a:extLst>
              <a:ext uri="{FF2B5EF4-FFF2-40B4-BE49-F238E27FC236}">
                <a16:creationId xmlns:a16="http://schemas.microsoft.com/office/drawing/2014/main" id="{7A303F8C-05BA-A375-9AFD-AA4A13B90C52}"/>
              </a:ext>
            </a:extLst>
          </p:cNvPr>
          <p:cNvSpPr txBox="1"/>
          <p:nvPr/>
        </p:nvSpPr>
        <p:spPr>
          <a:xfrm>
            <a:off x="1388595" y="2435704"/>
            <a:ext cx="9498062" cy="646331"/>
          </a:xfrm>
          <a:prstGeom prst="rect">
            <a:avLst/>
          </a:prstGeom>
          <a:noFill/>
        </p:spPr>
        <p:txBody>
          <a:bodyPr wrap="square">
            <a:spAutoFit/>
          </a:bodyPr>
          <a:lstStyle/>
          <a:p>
            <a:r>
              <a:rPr lang="en-US" altLang="zh-CN">
                <a:solidFill>
                  <a:srgbClr val="000000"/>
                </a:solidFill>
                <a:latin typeface="LinLibertineT"/>
              </a:rPr>
              <a:t>O</a:t>
            </a:r>
            <a:r>
              <a:rPr lang="en-US" altLang="zh-CN" sz="1800">
                <a:solidFill>
                  <a:srgbClr val="000000"/>
                </a:solidFill>
                <a:effectLst/>
                <a:latin typeface="LinLibertineT"/>
              </a:rPr>
              <a:t>cclusion, changes in illumination, the presence of cluttered backgrounds, and variations in object appearance</a:t>
            </a:r>
            <a:endParaRPr lang="zh-CN" altLang="en-US"/>
          </a:p>
        </p:txBody>
      </p:sp>
    </p:spTree>
    <p:extLst>
      <p:ext uri="{BB962C8B-B14F-4D97-AF65-F5344CB8AC3E}">
        <p14:creationId xmlns:p14="http://schemas.microsoft.com/office/powerpoint/2010/main" val="3147608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500D4B-8229-1FBE-1D17-AD14A6B02443}"/>
              </a:ext>
            </a:extLst>
          </p:cNvPr>
          <p:cNvSpPr>
            <a:spLocks noGrp="1"/>
          </p:cNvSpPr>
          <p:nvPr>
            <p:ph type="title"/>
          </p:nvPr>
        </p:nvSpPr>
        <p:spPr/>
        <p:txBody>
          <a:bodyPr/>
          <a:lstStyle/>
          <a:p>
            <a:r>
              <a:rPr lang="en-US" altLang="zh-CN"/>
              <a:t>RGBT Tracking</a:t>
            </a:r>
            <a:endParaRPr lang="zh-CN" altLang="en-US"/>
          </a:p>
        </p:txBody>
      </p:sp>
      <p:pic>
        <p:nvPicPr>
          <p:cNvPr id="9" name="内容占位符 8">
            <a:extLst>
              <a:ext uri="{FF2B5EF4-FFF2-40B4-BE49-F238E27FC236}">
                <a16:creationId xmlns:a16="http://schemas.microsoft.com/office/drawing/2014/main" id="{32FED1B6-4DE5-6426-2F2E-D17E6A65D26A}"/>
              </a:ext>
            </a:extLst>
          </p:cNvPr>
          <p:cNvPicPr>
            <a:picLocks noGrp="1" noChangeAspect="1"/>
          </p:cNvPicPr>
          <p:nvPr>
            <p:ph idx="1"/>
          </p:nvPr>
        </p:nvPicPr>
        <p:blipFill>
          <a:blip r:embed="rId2"/>
          <a:stretch>
            <a:fillRect/>
          </a:stretch>
        </p:blipFill>
        <p:spPr>
          <a:xfrm>
            <a:off x="838200" y="2035357"/>
            <a:ext cx="10515600" cy="3931873"/>
          </a:xfrm>
          <a:prstGeom prst="rect">
            <a:avLst/>
          </a:prstGeom>
        </p:spPr>
      </p:pic>
    </p:spTree>
    <p:extLst>
      <p:ext uri="{BB962C8B-B14F-4D97-AF65-F5344CB8AC3E}">
        <p14:creationId xmlns:p14="http://schemas.microsoft.com/office/powerpoint/2010/main" val="3194988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500D4B-8229-1FBE-1D17-AD14A6B02443}"/>
              </a:ext>
            </a:extLst>
          </p:cNvPr>
          <p:cNvSpPr>
            <a:spLocks noGrp="1"/>
          </p:cNvSpPr>
          <p:nvPr>
            <p:ph type="title"/>
          </p:nvPr>
        </p:nvSpPr>
        <p:spPr/>
        <p:txBody>
          <a:bodyPr/>
          <a:lstStyle/>
          <a:p>
            <a:r>
              <a:rPr lang="en-US" altLang="zh-CN"/>
              <a:t>RGBT Tracking</a:t>
            </a:r>
            <a:endParaRPr lang="zh-CN" altLang="en-US"/>
          </a:p>
        </p:txBody>
      </p:sp>
      <p:pic>
        <p:nvPicPr>
          <p:cNvPr id="6" name="图片 5">
            <a:extLst>
              <a:ext uri="{FF2B5EF4-FFF2-40B4-BE49-F238E27FC236}">
                <a16:creationId xmlns:a16="http://schemas.microsoft.com/office/drawing/2014/main" id="{79AF70B6-27D6-3101-0D00-E7457E361135}"/>
              </a:ext>
            </a:extLst>
          </p:cNvPr>
          <p:cNvPicPr>
            <a:picLocks noChangeAspect="1"/>
          </p:cNvPicPr>
          <p:nvPr/>
        </p:nvPicPr>
        <p:blipFill>
          <a:blip r:embed="rId2"/>
          <a:stretch>
            <a:fillRect/>
          </a:stretch>
        </p:blipFill>
        <p:spPr>
          <a:xfrm>
            <a:off x="1499880" y="3266508"/>
            <a:ext cx="9045324" cy="2778173"/>
          </a:xfrm>
          <a:prstGeom prst="rect">
            <a:avLst/>
          </a:prstGeom>
        </p:spPr>
      </p:pic>
      <p:sp>
        <p:nvSpPr>
          <p:cNvPr id="10" name="文本框 9">
            <a:extLst>
              <a:ext uri="{FF2B5EF4-FFF2-40B4-BE49-F238E27FC236}">
                <a16:creationId xmlns:a16="http://schemas.microsoft.com/office/drawing/2014/main" id="{44D0C089-C6C3-AC86-D410-E6E880959854}"/>
              </a:ext>
            </a:extLst>
          </p:cNvPr>
          <p:cNvSpPr txBox="1"/>
          <p:nvPr/>
        </p:nvSpPr>
        <p:spPr>
          <a:xfrm>
            <a:off x="1065704" y="1598555"/>
            <a:ext cx="6144241" cy="1144031"/>
          </a:xfrm>
          <a:prstGeom prst="rect">
            <a:avLst/>
          </a:prstGeom>
          <a:noFill/>
        </p:spPr>
        <p:txBody>
          <a:bodyPr wrap="square" rtlCol="0">
            <a:spAutoFit/>
          </a:bodyPr>
          <a:lstStyle/>
          <a:p>
            <a:pPr marL="342900" indent="-342900">
              <a:lnSpc>
                <a:spcPct val="150000"/>
              </a:lnSpc>
              <a:buFont typeface="Wingdings" panose="05000000000000000000" pitchFamily="2" charset="2"/>
              <a:buChar char="p"/>
            </a:pPr>
            <a:r>
              <a:rPr lang="en-US" altLang="zh-CN" sz="2400"/>
              <a:t>Feature Decoupling</a:t>
            </a:r>
          </a:p>
          <a:p>
            <a:pPr marL="800100" lvl="1" indent="-342900">
              <a:lnSpc>
                <a:spcPct val="150000"/>
              </a:lnSpc>
              <a:buFont typeface="Wingdings" panose="05000000000000000000" pitchFamily="2" charset="2"/>
              <a:buChar char="Ø"/>
            </a:pPr>
            <a:r>
              <a:rPr lang="en-US" altLang="zh-CN" sz="2400"/>
              <a:t>Attribute based</a:t>
            </a:r>
          </a:p>
        </p:txBody>
      </p:sp>
    </p:spTree>
    <p:extLst>
      <p:ext uri="{BB962C8B-B14F-4D97-AF65-F5344CB8AC3E}">
        <p14:creationId xmlns:p14="http://schemas.microsoft.com/office/powerpoint/2010/main" val="2744810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D28DAD-E8C5-B4B9-28B7-88A6EE85E0F1}"/>
              </a:ext>
            </a:extLst>
          </p:cNvPr>
          <p:cNvSpPr>
            <a:spLocks noGrp="1"/>
          </p:cNvSpPr>
          <p:nvPr>
            <p:ph type="title"/>
          </p:nvPr>
        </p:nvSpPr>
        <p:spPr/>
        <p:txBody>
          <a:bodyPr/>
          <a:lstStyle/>
          <a:p>
            <a:r>
              <a:rPr lang="en-US" altLang="zh-CN"/>
              <a:t>RGBT Tracking</a:t>
            </a:r>
            <a:endParaRPr lang="zh-CN" altLang="en-US"/>
          </a:p>
        </p:txBody>
      </p:sp>
      <p:pic>
        <p:nvPicPr>
          <p:cNvPr id="4" name="内容占位符 3">
            <a:extLst>
              <a:ext uri="{FF2B5EF4-FFF2-40B4-BE49-F238E27FC236}">
                <a16:creationId xmlns:a16="http://schemas.microsoft.com/office/drawing/2014/main" id="{2A7C2ECF-5E66-2A07-1CD4-A691F78FB986}"/>
              </a:ext>
            </a:extLst>
          </p:cNvPr>
          <p:cNvPicPr>
            <a:picLocks noGrp="1" noChangeAspect="1"/>
          </p:cNvPicPr>
          <p:nvPr>
            <p:ph idx="1"/>
          </p:nvPr>
        </p:nvPicPr>
        <p:blipFill>
          <a:blip r:embed="rId2"/>
          <a:stretch>
            <a:fillRect/>
          </a:stretch>
        </p:blipFill>
        <p:spPr>
          <a:xfrm>
            <a:off x="6096000" y="1753263"/>
            <a:ext cx="5892903" cy="4351338"/>
          </a:xfrm>
          <a:prstGeom prst="rect">
            <a:avLst/>
          </a:prstGeom>
        </p:spPr>
      </p:pic>
      <p:sp>
        <p:nvSpPr>
          <p:cNvPr id="6" name="文本框 5">
            <a:extLst>
              <a:ext uri="{FF2B5EF4-FFF2-40B4-BE49-F238E27FC236}">
                <a16:creationId xmlns:a16="http://schemas.microsoft.com/office/drawing/2014/main" id="{D3E7DC29-EC7E-EA20-4AE8-6417F9AEA5BF}"/>
              </a:ext>
            </a:extLst>
          </p:cNvPr>
          <p:cNvSpPr txBox="1"/>
          <p:nvPr/>
        </p:nvSpPr>
        <p:spPr>
          <a:xfrm>
            <a:off x="990600" y="3316722"/>
            <a:ext cx="5604811" cy="2205860"/>
          </a:xfrm>
          <a:prstGeom prst="rect">
            <a:avLst/>
          </a:prstGeom>
          <a:noFill/>
        </p:spPr>
        <p:txBody>
          <a:bodyPr wrap="square" rtlCol="0">
            <a:spAutoFit/>
          </a:bodyPr>
          <a:lstStyle/>
          <a:p>
            <a:pPr marL="342900" indent="-342900">
              <a:lnSpc>
                <a:spcPct val="200000"/>
              </a:lnSpc>
              <a:buFont typeface="+mj-lt"/>
              <a:buAutoNum type="arabicPeriod"/>
            </a:pPr>
            <a:r>
              <a:rPr lang="en-US" altLang="zh-CN" sz="2400"/>
              <a:t>training attribute branches.</a:t>
            </a:r>
          </a:p>
          <a:p>
            <a:pPr marL="342900" indent="-342900">
              <a:lnSpc>
                <a:spcPct val="200000"/>
              </a:lnSpc>
              <a:buFont typeface="+mj-lt"/>
              <a:buAutoNum type="arabicPeriod"/>
            </a:pPr>
            <a:r>
              <a:rPr lang="en-US" altLang="zh-CN" sz="2400"/>
              <a:t>training ensemble layers.</a:t>
            </a:r>
          </a:p>
          <a:p>
            <a:pPr marL="342900" indent="-342900">
              <a:lnSpc>
                <a:spcPct val="200000"/>
              </a:lnSpc>
              <a:buFont typeface="+mj-lt"/>
              <a:buAutoNum type="arabicPeriod"/>
            </a:pPr>
            <a:r>
              <a:rPr lang="en-US" altLang="zh-CN" sz="2400"/>
              <a:t>training other parameter &amp; fine tune</a:t>
            </a:r>
            <a:endParaRPr lang="zh-CN" altLang="en-US" sz="2400"/>
          </a:p>
        </p:txBody>
      </p:sp>
      <p:sp>
        <p:nvSpPr>
          <p:cNvPr id="15" name="文本框 14">
            <a:extLst>
              <a:ext uri="{FF2B5EF4-FFF2-40B4-BE49-F238E27FC236}">
                <a16:creationId xmlns:a16="http://schemas.microsoft.com/office/drawing/2014/main" id="{823B4CB9-888C-5D77-BDF4-0CB021278C58}"/>
              </a:ext>
            </a:extLst>
          </p:cNvPr>
          <p:cNvSpPr txBox="1"/>
          <p:nvPr/>
        </p:nvSpPr>
        <p:spPr>
          <a:xfrm>
            <a:off x="1065704" y="1598555"/>
            <a:ext cx="6144241" cy="1698029"/>
          </a:xfrm>
          <a:prstGeom prst="rect">
            <a:avLst/>
          </a:prstGeom>
          <a:noFill/>
        </p:spPr>
        <p:txBody>
          <a:bodyPr wrap="square" rtlCol="0">
            <a:spAutoFit/>
          </a:bodyPr>
          <a:lstStyle/>
          <a:p>
            <a:pPr marL="342900" indent="-342900">
              <a:lnSpc>
                <a:spcPct val="150000"/>
              </a:lnSpc>
              <a:buFont typeface="Wingdings" panose="05000000000000000000" pitchFamily="2" charset="2"/>
              <a:buChar char="p"/>
            </a:pPr>
            <a:r>
              <a:rPr lang="en-US" altLang="zh-CN" sz="2400"/>
              <a:t>Feature Decoupling</a:t>
            </a:r>
          </a:p>
          <a:p>
            <a:pPr marL="800100" lvl="1" indent="-342900">
              <a:lnSpc>
                <a:spcPct val="150000"/>
              </a:lnSpc>
              <a:buFont typeface="Wingdings" panose="05000000000000000000" pitchFamily="2" charset="2"/>
              <a:buChar char="Ø"/>
            </a:pPr>
            <a:r>
              <a:rPr lang="en-US" altLang="zh-CN" sz="2400"/>
              <a:t>Attribute based</a:t>
            </a:r>
          </a:p>
          <a:p>
            <a:pPr marL="1257300" lvl="2" indent="-342900">
              <a:lnSpc>
                <a:spcPct val="150000"/>
              </a:lnSpc>
              <a:buFont typeface="Arial" panose="020B0604020202020204" pitchFamily="34" charset="0"/>
              <a:buChar char="•"/>
            </a:pPr>
            <a:r>
              <a:rPr lang="en-US" altLang="zh-CN" sz="2400"/>
              <a:t>Training Strategy</a:t>
            </a:r>
          </a:p>
        </p:txBody>
      </p:sp>
    </p:spTree>
    <p:extLst>
      <p:ext uri="{BB962C8B-B14F-4D97-AF65-F5344CB8AC3E}">
        <p14:creationId xmlns:p14="http://schemas.microsoft.com/office/powerpoint/2010/main" val="684469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D28DAD-E8C5-B4B9-28B7-88A6EE85E0F1}"/>
              </a:ext>
            </a:extLst>
          </p:cNvPr>
          <p:cNvSpPr>
            <a:spLocks noGrp="1"/>
          </p:cNvSpPr>
          <p:nvPr>
            <p:ph type="title"/>
          </p:nvPr>
        </p:nvSpPr>
        <p:spPr/>
        <p:txBody>
          <a:bodyPr/>
          <a:lstStyle/>
          <a:p>
            <a:r>
              <a:rPr lang="en-US" altLang="zh-CN"/>
              <a:t>RGBT Tracking</a:t>
            </a:r>
            <a:endParaRPr lang="zh-CN" altLang="en-US"/>
          </a:p>
        </p:txBody>
      </p:sp>
      <p:sp>
        <p:nvSpPr>
          <p:cNvPr id="15" name="文本框 14">
            <a:extLst>
              <a:ext uri="{FF2B5EF4-FFF2-40B4-BE49-F238E27FC236}">
                <a16:creationId xmlns:a16="http://schemas.microsoft.com/office/drawing/2014/main" id="{823B4CB9-888C-5D77-BDF4-0CB021278C58}"/>
              </a:ext>
            </a:extLst>
          </p:cNvPr>
          <p:cNvSpPr txBox="1"/>
          <p:nvPr/>
        </p:nvSpPr>
        <p:spPr>
          <a:xfrm>
            <a:off x="1065704" y="1597115"/>
            <a:ext cx="6144241" cy="1698029"/>
          </a:xfrm>
          <a:prstGeom prst="rect">
            <a:avLst/>
          </a:prstGeom>
          <a:noFill/>
        </p:spPr>
        <p:txBody>
          <a:bodyPr wrap="square" rtlCol="0">
            <a:spAutoFit/>
          </a:bodyPr>
          <a:lstStyle/>
          <a:p>
            <a:pPr marL="342900" indent="-342900">
              <a:lnSpc>
                <a:spcPct val="150000"/>
              </a:lnSpc>
              <a:buFont typeface="Wingdings" panose="05000000000000000000" pitchFamily="2" charset="2"/>
              <a:buChar char="p"/>
            </a:pPr>
            <a:r>
              <a:rPr lang="en-US" altLang="zh-CN" sz="2400"/>
              <a:t>Feature Decoupling</a:t>
            </a:r>
          </a:p>
          <a:p>
            <a:pPr marL="800100" lvl="1" indent="-342900">
              <a:lnSpc>
                <a:spcPct val="150000"/>
              </a:lnSpc>
              <a:buFont typeface="Wingdings" panose="05000000000000000000" pitchFamily="2" charset="2"/>
              <a:buChar char="Ø"/>
            </a:pPr>
            <a:r>
              <a:rPr lang="en-US" altLang="zh-CN" sz="2400"/>
              <a:t>Attribute based</a:t>
            </a:r>
          </a:p>
          <a:p>
            <a:pPr marL="1257300" lvl="2" indent="-342900">
              <a:lnSpc>
                <a:spcPct val="150000"/>
              </a:lnSpc>
              <a:buFont typeface="Arial" panose="020B0604020202020204" pitchFamily="34" charset="0"/>
              <a:buChar char="•"/>
            </a:pPr>
            <a:r>
              <a:rPr lang="en-US" altLang="zh-CN" sz="2400"/>
              <a:t>Model</a:t>
            </a:r>
          </a:p>
        </p:txBody>
      </p:sp>
      <p:pic>
        <p:nvPicPr>
          <p:cNvPr id="8" name="图片 7">
            <a:extLst>
              <a:ext uri="{FF2B5EF4-FFF2-40B4-BE49-F238E27FC236}">
                <a16:creationId xmlns:a16="http://schemas.microsoft.com/office/drawing/2014/main" id="{4813B076-F031-98A5-B881-FB7FC8CE8125}"/>
              </a:ext>
            </a:extLst>
          </p:cNvPr>
          <p:cNvPicPr>
            <a:picLocks noChangeAspect="1"/>
          </p:cNvPicPr>
          <p:nvPr/>
        </p:nvPicPr>
        <p:blipFill>
          <a:blip r:embed="rId2"/>
          <a:stretch>
            <a:fillRect/>
          </a:stretch>
        </p:blipFill>
        <p:spPr>
          <a:xfrm>
            <a:off x="1065704" y="3562856"/>
            <a:ext cx="10408185" cy="2508379"/>
          </a:xfrm>
          <a:prstGeom prst="rect">
            <a:avLst/>
          </a:prstGeom>
        </p:spPr>
      </p:pic>
    </p:spTree>
    <p:extLst>
      <p:ext uri="{BB962C8B-B14F-4D97-AF65-F5344CB8AC3E}">
        <p14:creationId xmlns:p14="http://schemas.microsoft.com/office/powerpoint/2010/main" val="3836702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A2365C-FE5B-D2D1-3E8B-0520BD4F6202}"/>
              </a:ext>
            </a:extLst>
          </p:cNvPr>
          <p:cNvSpPr>
            <a:spLocks noGrp="1"/>
          </p:cNvSpPr>
          <p:nvPr>
            <p:ph type="title"/>
          </p:nvPr>
        </p:nvSpPr>
        <p:spPr/>
        <p:txBody>
          <a:bodyPr/>
          <a:lstStyle/>
          <a:p>
            <a:r>
              <a:rPr lang="en-US" altLang="zh-CN"/>
              <a:t>RGBT Tracking</a:t>
            </a:r>
            <a:endParaRPr lang="zh-CN" altLang="en-US"/>
          </a:p>
        </p:txBody>
      </p:sp>
      <p:sp>
        <p:nvSpPr>
          <p:cNvPr id="6" name="文本框 5">
            <a:extLst>
              <a:ext uri="{FF2B5EF4-FFF2-40B4-BE49-F238E27FC236}">
                <a16:creationId xmlns:a16="http://schemas.microsoft.com/office/drawing/2014/main" id="{89712332-7DFC-0502-543A-27745CDEB316}"/>
              </a:ext>
            </a:extLst>
          </p:cNvPr>
          <p:cNvSpPr txBox="1"/>
          <p:nvPr/>
        </p:nvSpPr>
        <p:spPr>
          <a:xfrm>
            <a:off x="1065704" y="1598555"/>
            <a:ext cx="8907177" cy="1698029"/>
          </a:xfrm>
          <a:prstGeom prst="rect">
            <a:avLst/>
          </a:prstGeom>
          <a:noFill/>
        </p:spPr>
        <p:txBody>
          <a:bodyPr wrap="square" rtlCol="0">
            <a:spAutoFit/>
          </a:bodyPr>
          <a:lstStyle/>
          <a:p>
            <a:pPr marL="342900" indent="-342900">
              <a:lnSpc>
                <a:spcPct val="150000"/>
              </a:lnSpc>
              <a:buFont typeface="Wingdings" panose="05000000000000000000" pitchFamily="2" charset="2"/>
              <a:buChar char="p"/>
            </a:pPr>
            <a:r>
              <a:rPr lang="en-US" altLang="zh-CN" sz="2400"/>
              <a:t>Feature Decoupling</a:t>
            </a:r>
          </a:p>
          <a:p>
            <a:pPr marL="800100" lvl="1" indent="-342900">
              <a:lnSpc>
                <a:spcPct val="150000"/>
              </a:lnSpc>
              <a:buFont typeface="Wingdings" panose="05000000000000000000" pitchFamily="2" charset="2"/>
              <a:buChar char="Ø"/>
            </a:pPr>
            <a:r>
              <a:rPr lang="en-US" altLang="zh-CN" sz="2400"/>
              <a:t>Modality sharing and specific decoupling fusion</a:t>
            </a:r>
          </a:p>
          <a:p>
            <a:pPr marL="1257300" lvl="2" indent="-342900">
              <a:lnSpc>
                <a:spcPct val="150000"/>
              </a:lnSpc>
              <a:buFont typeface="Arial" panose="020B0604020202020204" pitchFamily="34" charset="0"/>
              <a:buChar char="•"/>
            </a:pPr>
            <a:r>
              <a:rPr lang="en-US" altLang="zh-CN" sz="2400"/>
              <a:t>Progressive Learning Algorithm</a:t>
            </a:r>
          </a:p>
        </p:txBody>
      </p:sp>
      <p:sp>
        <p:nvSpPr>
          <p:cNvPr id="7" name="矩形 6">
            <a:extLst>
              <a:ext uri="{FF2B5EF4-FFF2-40B4-BE49-F238E27FC236}">
                <a16:creationId xmlns:a16="http://schemas.microsoft.com/office/drawing/2014/main" id="{C8B10616-5E40-9229-1A20-35DA0CE31832}"/>
              </a:ext>
            </a:extLst>
          </p:cNvPr>
          <p:cNvSpPr/>
          <p:nvPr/>
        </p:nvSpPr>
        <p:spPr>
          <a:xfrm>
            <a:off x="2887926" y="3999677"/>
            <a:ext cx="953870" cy="779072"/>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箭头: 右 8">
            <a:extLst>
              <a:ext uri="{FF2B5EF4-FFF2-40B4-BE49-F238E27FC236}">
                <a16:creationId xmlns:a16="http://schemas.microsoft.com/office/drawing/2014/main" id="{672F787C-18A9-D817-0C25-6EF1DAE53FDC}"/>
              </a:ext>
            </a:extLst>
          </p:cNvPr>
          <p:cNvSpPr/>
          <p:nvPr/>
        </p:nvSpPr>
        <p:spPr>
          <a:xfrm>
            <a:off x="2078780" y="4506214"/>
            <a:ext cx="6788927" cy="914400"/>
          </a:xfrm>
          <a:prstGeom prst="rightArrow">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A10A5D12-F3D0-4FF8-7F06-FF085509B374}"/>
              </a:ext>
            </a:extLst>
          </p:cNvPr>
          <p:cNvSpPr txBox="1"/>
          <p:nvPr/>
        </p:nvSpPr>
        <p:spPr>
          <a:xfrm>
            <a:off x="3126393" y="4778749"/>
            <a:ext cx="6094902" cy="369332"/>
          </a:xfrm>
          <a:prstGeom prst="rect">
            <a:avLst/>
          </a:prstGeom>
          <a:noFill/>
        </p:spPr>
        <p:txBody>
          <a:bodyPr wrap="square">
            <a:spAutoFit/>
          </a:bodyPr>
          <a:lstStyle/>
          <a:p>
            <a:r>
              <a:rPr lang="en-US" altLang="zh-CN" sz="1800"/>
              <a:t>Modality sharing </a:t>
            </a:r>
            <a:endParaRPr lang="zh-CN" altLang="en-US"/>
          </a:p>
        </p:txBody>
      </p:sp>
      <p:sp>
        <p:nvSpPr>
          <p:cNvPr id="12" name="矩形 11">
            <a:extLst>
              <a:ext uri="{FF2B5EF4-FFF2-40B4-BE49-F238E27FC236}">
                <a16:creationId xmlns:a16="http://schemas.microsoft.com/office/drawing/2014/main" id="{37A7EB0A-92ED-14C5-5058-CA8C8EF20B24}"/>
              </a:ext>
            </a:extLst>
          </p:cNvPr>
          <p:cNvSpPr/>
          <p:nvPr/>
        </p:nvSpPr>
        <p:spPr>
          <a:xfrm>
            <a:off x="2887926" y="5092307"/>
            <a:ext cx="953870" cy="779072"/>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标注: 下箭头 12">
            <a:extLst>
              <a:ext uri="{FF2B5EF4-FFF2-40B4-BE49-F238E27FC236}">
                <a16:creationId xmlns:a16="http://schemas.microsoft.com/office/drawing/2014/main" id="{6CC9562D-3486-F238-7951-E807957F1739}"/>
              </a:ext>
            </a:extLst>
          </p:cNvPr>
          <p:cNvSpPr/>
          <p:nvPr/>
        </p:nvSpPr>
        <p:spPr>
          <a:xfrm>
            <a:off x="4447010" y="3870783"/>
            <a:ext cx="2703730" cy="914400"/>
          </a:xfrm>
          <a:prstGeom prst="downArrowCallou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800">
                <a:solidFill>
                  <a:schemeClr val="tx1"/>
                </a:solidFill>
              </a:rPr>
              <a:t>specific</a:t>
            </a:r>
            <a:endParaRPr lang="zh-CN" altLang="en-US">
              <a:solidFill>
                <a:schemeClr val="tx1"/>
              </a:solidFill>
            </a:endParaRPr>
          </a:p>
        </p:txBody>
      </p:sp>
      <p:sp>
        <p:nvSpPr>
          <p:cNvPr id="14" name="标注: 下箭头 13">
            <a:extLst>
              <a:ext uri="{FF2B5EF4-FFF2-40B4-BE49-F238E27FC236}">
                <a16:creationId xmlns:a16="http://schemas.microsoft.com/office/drawing/2014/main" id="{64842BB2-360A-4F72-C268-7580594FD68C}"/>
              </a:ext>
            </a:extLst>
          </p:cNvPr>
          <p:cNvSpPr/>
          <p:nvPr/>
        </p:nvSpPr>
        <p:spPr>
          <a:xfrm rot="10800000">
            <a:off x="4447010" y="5259444"/>
            <a:ext cx="2703730" cy="914400"/>
          </a:xfrm>
          <a:prstGeom prst="downArrowCallou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3BD76A1F-E061-F7E9-67BA-8122962CE591}"/>
              </a:ext>
            </a:extLst>
          </p:cNvPr>
          <p:cNvSpPr txBox="1"/>
          <p:nvPr/>
        </p:nvSpPr>
        <p:spPr>
          <a:xfrm>
            <a:off x="5302205" y="5716644"/>
            <a:ext cx="1526192" cy="646331"/>
          </a:xfrm>
          <a:prstGeom prst="rect">
            <a:avLst/>
          </a:prstGeom>
          <a:noFill/>
        </p:spPr>
        <p:txBody>
          <a:bodyPr wrap="square" rtlCol="0">
            <a:spAutoFit/>
          </a:bodyPr>
          <a:lstStyle/>
          <a:p>
            <a:r>
              <a:rPr lang="en-US" altLang="zh-CN" sz="1800"/>
              <a:t>specific</a:t>
            </a:r>
            <a:endParaRPr lang="zh-CN" altLang="en-US"/>
          </a:p>
          <a:p>
            <a:endParaRPr lang="zh-CN" altLang="en-US"/>
          </a:p>
        </p:txBody>
      </p:sp>
    </p:spTree>
    <p:extLst>
      <p:ext uri="{BB962C8B-B14F-4D97-AF65-F5344CB8AC3E}">
        <p14:creationId xmlns:p14="http://schemas.microsoft.com/office/powerpoint/2010/main" val="2821804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A2365C-FE5B-D2D1-3E8B-0520BD4F6202}"/>
              </a:ext>
            </a:extLst>
          </p:cNvPr>
          <p:cNvSpPr>
            <a:spLocks noGrp="1"/>
          </p:cNvSpPr>
          <p:nvPr>
            <p:ph type="title"/>
          </p:nvPr>
        </p:nvSpPr>
        <p:spPr/>
        <p:txBody>
          <a:bodyPr/>
          <a:lstStyle/>
          <a:p>
            <a:r>
              <a:rPr lang="en-US" altLang="zh-CN"/>
              <a:t>RGBT Tracking</a:t>
            </a:r>
            <a:endParaRPr lang="zh-CN" altLang="en-US"/>
          </a:p>
        </p:txBody>
      </p:sp>
      <p:sp>
        <p:nvSpPr>
          <p:cNvPr id="6" name="文本框 5">
            <a:extLst>
              <a:ext uri="{FF2B5EF4-FFF2-40B4-BE49-F238E27FC236}">
                <a16:creationId xmlns:a16="http://schemas.microsoft.com/office/drawing/2014/main" id="{89712332-7DFC-0502-543A-27745CDEB316}"/>
              </a:ext>
            </a:extLst>
          </p:cNvPr>
          <p:cNvSpPr txBox="1"/>
          <p:nvPr/>
        </p:nvSpPr>
        <p:spPr>
          <a:xfrm>
            <a:off x="1065704" y="1598555"/>
            <a:ext cx="8907177" cy="1698029"/>
          </a:xfrm>
          <a:prstGeom prst="rect">
            <a:avLst/>
          </a:prstGeom>
          <a:noFill/>
        </p:spPr>
        <p:txBody>
          <a:bodyPr wrap="square" rtlCol="0">
            <a:spAutoFit/>
          </a:bodyPr>
          <a:lstStyle/>
          <a:p>
            <a:pPr marL="342900" indent="-342900">
              <a:lnSpc>
                <a:spcPct val="150000"/>
              </a:lnSpc>
              <a:buFont typeface="Wingdings" panose="05000000000000000000" pitchFamily="2" charset="2"/>
              <a:buChar char="p"/>
            </a:pPr>
            <a:r>
              <a:rPr lang="en-US" altLang="zh-CN" sz="2400"/>
              <a:t>Feature Decoupling</a:t>
            </a:r>
          </a:p>
          <a:p>
            <a:pPr marL="800100" lvl="1" indent="-342900">
              <a:lnSpc>
                <a:spcPct val="150000"/>
              </a:lnSpc>
              <a:buFont typeface="Wingdings" panose="05000000000000000000" pitchFamily="2" charset="2"/>
              <a:buChar char="Ø"/>
            </a:pPr>
            <a:r>
              <a:rPr lang="en-US" altLang="zh-CN" sz="2400"/>
              <a:t>Modality sharing and specific decoupling fusion</a:t>
            </a:r>
          </a:p>
          <a:p>
            <a:pPr marL="1257300" lvl="2" indent="-342900">
              <a:lnSpc>
                <a:spcPct val="150000"/>
              </a:lnSpc>
              <a:buFont typeface="Arial" panose="020B0604020202020204" pitchFamily="34" charset="0"/>
              <a:buChar char="•"/>
            </a:pPr>
            <a:r>
              <a:rPr lang="en-US" altLang="zh-CN" sz="2400"/>
              <a:t>Progressive Learning Algorithm</a:t>
            </a:r>
          </a:p>
        </p:txBody>
      </p:sp>
      <p:pic>
        <p:nvPicPr>
          <p:cNvPr id="3" name="图片 2">
            <a:extLst>
              <a:ext uri="{FF2B5EF4-FFF2-40B4-BE49-F238E27FC236}">
                <a16:creationId xmlns:a16="http://schemas.microsoft.com/office/drawing/2014/main" id="{D9BD338F-003F-0BF2-FB41-8F7844B3DB85}"/>
              </a:ext>
            </a:extLst>
          </p:cNvPr>
          <p:cNvPicPr>
            <a:picLocks noChangeAspect="1"/>
          </p:cNvPicPr>
          <p:nvPr/>
        </p:nvPicPr>
        <p:blipFill>
          <a:blip r:embed="rId2"/>
          <a:stretch>
            <a:fillRect/>
          </a:stretch>
        </p:blipFill>
        <p:spPr>
          <a:xfrm>
            <a:off x="382168" y="3429000"/>
            <a:ext cx="7849003" cy="3029106"/>
          </a:xfrm>
          <a:prstGeom prst="rect">
            <a:avLst/>
          </a:prstGeom>
        </p:spPr>
      </p:pic>
      <p:sp>
        <p:nvSpPr>
          <p:cNvPr id="8" name="文本框 7">
            <a:extLst>
              <a:ext uri="{FF2B5EF4-FFF2-40B4-BE49-F238E27FC236}">
                <a16:creationId xmlns:a16="http://schemas.microsoft.com/office/drawing/2014/main" id="{A09F3C3F-0F31-D4AF-447E-33C1E0CEB377}"/>
              </a:ext>
            </a:extLst>
          </p:cNvPr>
          <p:cNvSpPr txBox="1"/>
          <p:nvPr/>
        </p:nvSpPr>
        <p:spPr>
          <a:xfrm>
            <a:off x="9097951" y="3861531"/>
            <a:ext cx="2933974" cy="1677511"/>
          </a:xfrm>
          <a:prstGeom prst="rect">
            <a:avLst/>
          </a:prstGeom>
          <a:noFill/>
        </p:spPr>
        <p:txBody>
          <a:bodyPr wrap="square" rtlCol="0">
            <a:spAutoFit/>
          </a:bodyPr>
          <a:lstStyle/>
          <a:p>
            <a:pPr marL="342900" indent="-342900">
              <a:lnSpc>
                <a:spcPct val="200000"/>
              </a:lnSpc>
              <a:buFont typeface="+mj-lt"/>
              <a:buAutoNum type="arabicPeriod"/>
            </a:pPr>
            <a:r>
              <a:rPr lang="en-US" altLang="zh-CN"/>
              <a:t>Train MA</a:t>
            </a:r>
          </a:p>
          <a:p>
            <a:pPr marL="342900" indent="-342900">
              <a:lnSpc>
                <a:spcPct val="200000"/>
              </a:lnSpc>
              <a:buFont typeface="+mj-lt"/>
              <a:buAutoNum type="arabicPeriod"/>
            </a:pPr>
            <a:r>
              <a:rPr lang="en-US" altLang="zh-CN"/>
              <a:t>Train GA</a:t>
            </a:r>
          </a:p>
          <a:p>
            <a:pPr marL="342900" indent="-342900">
              <a:lnSpc>
                <a:spcPct val="200000"/>
              </a:lnSpc>
              <a:buFont typeface="+mj-lt"/>
              <a:buAutoNum type="arabicPeriod"/>
            </a:pPr>
            <a:r>
              <a:rPr lang="en-US" altLang="zh-CN"/>
              <a:t>Train IA</a:t>
            </a:r>
            <a:endParaRPr lang="zh-CN" altLang="en-US"/>
          </a:p>
        </p:txBody>
      </p:sp>
    </p:spTree>
    <p:extLst>
      <p:ext uri="{BB962C8B-B14F-4D97-AF65-F5344CB8AC3E}">
        <p14:creationId xmlns:p14="http://schemas.microsoft.com/office/powerpoint/2010/main" val="11111889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654</TotalTime>
  <Words>697</Words>
  <Application>Microsoft Office PowerPoint</Application>
  <PresentationFormat>宽屏</PresentationFormat>
  <Paragraphs>137</Paragraphs>
  <Slides>23</Slides>
  <Notes>15</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23</vt:i4>
      </vt:variant>
    </vt:vector>
  </HeadingPairs>
  <TitlesOfParts>
    <vt:vector size="29" baseType="lpstr">
      <vt:lpstr>LinLibertineT</vt:lpstr>
      <vt:lpstr>等线</vt:lpstr>
      <vt:lpstr>等线 Light</vt:lpstr>
      <vt:lpstr>Arial</vt:lpstr>
      <vt:lpstr>Wingdings</vt:lpstr>
      <vt:lpstr>Office 主题​​</vt:lpstr>
      <vt:lpstr>RGBT Tracking &amp; Anti-UAV </vt:lpstr>
      <vt:lpstr>Problem definition</vt:lpstr>
      <vt:lpstr>RGBT Tracking</vt:lpstr>
      <vt:lpstr>RGBT Tracking</vt:lpstr>
      <vt:lpstr>RGBT Tracking</vt:lpstr>
      <vt:lpstr>RGBT Tracking</vt:lpstr>
      <vt:lpstr>RGBT Tracking</vt:lpstr>
      <vt:lpstr>RGBT Tracking</vt:lpstr>
      <vt:lpstr>RGBT Tracking</vt:lpstr>
      <vt:lpstr>RGBT Tracking</vt:lpstr>
      <vt:lpstr>RGBT Tracking</vt:lpstr>
      <vt:lpstr>RGBT Tracking</vt:lpstr>
      <vt:lpstr>RGBT Tracking</vt:lpstr>
      <vt:lpstr>RGBT Tracking</vt:lpstr>
      <vt:lpstr>RGBT Tracking</vt:lpstr>
      <vt:lpstr>Anti-UAV</vt:lpstr>
      <vt:lpstr>Anti-UAV</vt:lpstr>
      <vt:lpstr>Anti-UAV</vt:lpstr>
      <vt:lpstr>Anti-UAV</vt:lpstr>
      <vt:lpstr>Anti-UAV</vt:lpstr>
      <vt:lpstr>Anti-UAV</vt:lpstr>
      <vt:lpstr>Anti-UAV</vt:lpstr>
      <vt:lpstr>Reference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RGBT Tracking &amp; Anti-UAV </dc:title>
  <dc:creator>志豪 保护我方</dc:creator>
  <cp:lastModifiedBy>志豪 保护我方</cp:lastModifiedBy>
  <cp:revision>4</cp:revision>
  <dcterms:created xsi:type="dcterms:W3CDTF">2024-05-30T05:33:48Z</dcterms:created>
  <dcterms:modified xsi:type="dcterms:W3CDTF">2024-05-31T07:02:53Z</dcterms:modified>
</cp:coreProperties>
</file>